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59"/>
  </p:notesMasterIdLst>
  <p:sldIdLst>
    <p:sldId id="256" r:id="rId2"/>
    <p:sldId id="257" r:id="rId3"/>
    <p:sldId id="346" r:id="rId4"/>
    <p:sldId id="273" r:id="rId5"/>
    <p:sldId id="275" r:id="rId6"/>
    <p:sldId id="325" r:id="rId7"/>
    <p:sldId id="326" r:id="rId8"/>
    <p:sldId id="262" r:id="rId9"/>
    <p:sldId id="327" r:id="rId10"/>
    <p:sldId id="328" r:id="rId11"/>
    <p:sldId id="329" r:id="rId12"/>
    <p:sldId id="276" r:id="rId13"/>
    <p:sldId id="330" r:id="rId14"/>
    <p:sldId id="331" r:id="rId15"/>
    <p:sldId id="333" r:id="rId16"/>
    <p:sldId id="279" r:id="rId17"/>
    <p:sldId id="277" r:id="rId18"/>
    <p:sldId id="258" r:id="rId19"/>
    <p:sldId id="334" r:id="rId20"/>
    <p:sldId id="280" r:id="rId21"/>
    <p:sldId id="282" r:id="rId22"/>
    <p:sldId id="283" r:id="rId23"/>
    <p:sldId id="335" r:id="rId24"/>
    <p:sldId id="336" r:id="rId25"/>
    <p:sldId id="337" r:id="rId26"/>
    <p:sldId id="259" r:id="rId27"/>
    <p:sldId id="347" r:id="rId28"/>
    <p:sldId id="348" r:id="rId29"/>
    <p:sldId id="261" r:id="rId30"/>
    <p:sldId id="266" r:id="rId31"/>
    <p:sldId id="265" r:id="rId32"/>
    <p:sldId id="349" r:id="rId33"/>
    <p:sldId id="351" r:id="rId34"/>
    <p:sldId id="352" r:id="rId35"/>
    <p:sldId id="263" r:id="rId36"/>
    <p:sldId id="268" r:id="rId37"/>
    <p:sldId id="321" r:id="rId38"/>
    <p:sldId id="294" r:id="rId39"/>
    <p:sldId id="271" r:id="rId40"/>
    <p:sldId id="301" r:id="rId41"/>
    <p:sldId id="267" r:id="rId42"/>
    <p:sldId id="353" r:id="rId43"/>
    <p:sldId id="354" r:id="rId44"/>
    <p:sldId id="355" r:id="rId45"/>
    <p:sldId id="338" r:id="rId46"/>
    <p:sldId id="339" r:id="rId47"/>
    <p:sldId id="285" r:id="rId48"/>
    <p:sldId id="340" r:id="rId49"/>
    <p:sldId id="286" r:id="rId50"/>
    <p:sldId id="341" r:id="rId51"/>
    <p:sldId id="342" r:id="rId52"/>
    <p:sldId id="343" r:id="rId53"/>
    <p:sldId id="344" r:id="rId54"/>
    <p:sldId id="345" r:id="rId55"/>
    <p:sldId id="300" r:id="rId56"/>
    <p:sldId id="310" r:id="rId57"/>
    <p:sldId id="290" r:id="rId5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8098D30-8748-9846-8771-BCC107CB328B}">
          <p14:sldIdLst>
            <p14:sldId id="256"/>
            <p14:sldId id="257"/>
            <p14:sldId id="346"/>
          </p14:sldIdLst>
        </p14:section>
        <p14:section name="Intent and context" id="{83A550AB-443D-4EA0-8AD5-8626167AD4DC}">
          <p14:sldIdLst>
            <p14:sldId id="273"/>
            <p14:sldId id="275"/>
            <p14:sldId id="325"/>
            <p14:sldId id="326"/>
            <p14:sldId id="262"/>
            <p14:sldId id="327"/>
            <p14:sldId id="328"/>
            <p14:sldId id="329"/>
            <p14:sldId id="276"/>
            <p14:sldId id="330"/>
            <p14:sldId id="331"/>
            <p14:sldId id="333"/>
            <p14:sldId id="279"/>
            <p14:sldId id="277"/>
            <p14:sldId id="258"/>
            <p14:sldId id="334"/>
            <p14:sldId id="280"/>
            <p14:sldId id="282"/>
            <p14:sldId id="283"/>
            <p14:sldId id="335"/>
            <p14:sldId id="336"/>
            <p14:sldId id="337"/>
          </p14:sldIdLst>
        </p14:section>
        <p14:section name="Service" id="{9CBD08D2-46C1-424A-9F7F-3E4CAC58C725}">
          <p14:sldIdLst>
            <p14:sldId id="259"/>
            <p14:sldId id="347"/>
            <p14:sldId id="348"/>
            <p14:sldId id="261"/>
            <p14:sldId id="266"/>
            <p14:sldId id="265"/>
            <p14:sldId id="349"/>
            <p14:sldId id="351"/>
            <p14:sldId id="352"/>
            <p14:sldId id="263"/>
            <p14:sldId id="268"/>
            <p14:sldId id="321"/>
            <p14:sldId id="294"/>
            <p14:sldId id="271"/>
            <p14:sldId id="301"/>
            <p14:sldId id="267"/>
            <p14:sldId id="353"/>
            <p14:sldId id="354"/>
            <p14:sldId id="355"/>
          </p14:sldIdLst>
        </p14:section>
        <p14:section name="Broadcast" id="{0F4E673D-BCF7-4E84-A947-D41219D7DA85}">
          <p14:sldIdLst>
            <p14:sldId id="338"/>
            <p14:sldId id="339"/>
            <p14:sldId id="285"/>
            <p14:sldId id="340"/>
            <p14:sldId id="286"/>
            <p14:sldId id="341"/>
            <p14:sldId id="342"/>
            <p14:sldId id="343"/>
            <p14:sldId id="344"/>
          </p14:sldIdLst>
        </p14:section>
        <p14:section name="Context" id="{1F453D56-955A-4B2D-8C71-D935F17573CC}">
          <p14:sldIdLst>
            <p14:sldId id="345"/>
            <p14:sldId id="300"/>
            <p14:sldId id="310"/>
          </p14:sldIdLst>
        </p14:section>
        <p14:section name="Lab task" id="{D4AF74B7-6EF5-48D8-88E7-C8C16D722921}">
          <p14:sldIdLst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njian" initials="j" lastIdx="1" clrIdx="0">
    <p:extLst>
      <p:ext uri="{19B8F6BF-5375-455C-9EA6-DF929625EA0E}">
        <p15:presenceInfo xmlns:p15="http://schemas.microsoft.com/office/powerpoint/2012/main" userId="jianji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29" autoAdjust="0"/>
    <p:restoredTop sz="88707" autoAdjust="0"/>
  </p:normalViewPr>
  <p:slideViewPr>
    <p:cSldViewPr snapToGrid="0">
      <p:cViewPr varScale="1">
        <p:scale>
          <a:sx n="113" d="100"/>
          <a:sy n="113" d="100"/>
        </p:scale>
        <p:origin x="1120" y="176"/>
      </p:cViewPr>
      <p:guideLst/>
    </p:cSldViewPr>
  </p:slideViewPr>
  <p:outlineViewPr>
    <p:cViewPr>
      <p:scale>
        <a:sx n="33" d="100"/>
        <a:sy n="33" d="100"/>
      </p:scale>
      <p:origin x="0" y="-5764"/>
    </p:cViewPr>
  </p:outlineViewPr>
  <p:notesTextViewPr>
    <p:cViewPr>
      <p:scale>
        <a:sx n="90" d="100"/>
        <a:sy n="90" d="100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72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2CD33-3AB7-4BBC-9B21-89662B35BA11}" type="datetimeFigureOut">
              <a:rPr lang="zh-CN" altLang="en-US" smtClean="0"/>
              <a:t>2023/10/7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4491D5-423E-4AE1-B476-37CE3C66BA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734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reference/android/view/View.html#getContext%28%29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developer.android.com/reference/android/content/ContextWrapper.html#getBaseContext%28%29" TargetMode="External"/><Relationship Id="rId4" Type="http://schemas.openxmlformats.org/officeDocument/2006/relationships/hyperlink" Target="http://developer.android.com/reference/android/content/ContextWrapper.html#getApplicationContext%28%29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google.cn/guide/components/intents-filters?hl=en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Read here: https://developer.android.com/guide/components/fundamentals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491D5-423E-4AE1-B476-37CE3C66BAC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078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stackoverflow.com</a:t>
            </a:r>
            <a:r>
              <a:rPr lang="en-GB" dirty="0"/>
              <a:t>/questions/13065838/what-are-the-possible-intent-types-for-intent-</a:t>
            </a:r>
            <a:r>
              <a:rPr lang="en-GB" dirty="0" err="1"/>
              <a:t>settypetype</a:t>
            </a:r>
            <a:endParaRPr lang="en-GB" dirty="0"/>
          </a:p>
          <a:p>
            <a:endParaRPr lang="en-GB" dirty="0"/>
          </a:p>
          <a:p>
            <a:r>
              <a:rPr lang="en-GB" dirty="0"/>
              <a:t>“</a:t>
            </a:r>
            <a:r>
              <a:rPr lang="en-US" dirty="0"/>
              <a:t>actually in android, for the mime types you separate with a space, </a:t>
            </a:r>
            <a:r>
              <a:rPr lang="en-US" i="1" dirty="0"/>
              <a:t>not</a:t>
            </a:r>
            <a:r>
              <a:rPr lang="en-US" dirty="0"/>
              <a:t> a comma. Using a comma makes android ignore everything but the first, so to get it to work you should use "image/</a:t>
            </a:r>
            <a:r>
              <a:rPr lang="en-US" dirty="0" err="1"/>
              <a:t>png</a:t>
            </a:r>
            <a:r>
              <a:rPr lang="en-US" dirty="0"/>
              <a:t> image/jpeg"</a:t>
            </a:r>
            <a:r>
              <a:rPr lang="en-GB" dirty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C0266-2CED-754A-902B-9BCD8785601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695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https://developer.android.com/guide/components/foreground-services#java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491D5-423E-4AE1-B476-37CE3C66BAC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4149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&lt;service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 err="1"/>
              <a:t>android:name</a:t>
            </a:r>
            <a:r>
              <a:rPr lang="en-GB" dirty="0"/>
              <a:t>=".</a:t>
            </a:r>
            <a:r>
              <a:rPr lang="en-GB" dirty="0" err="1"/>
              <a:t>MyService</a:t>
            </a:r>
            <a:r>
              <a:rPr lang="en-GB" dirty="0"/>
              <a:t>"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 err="1"/>
              <a:t>android:enabled</a:t>
            </a:r>
            <a:r>
              <a:rPr lang="en-GB" dirty="0"/>
              <a:t>="true"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 err="1"/>
              <a:t>android:exported</a:t>
            </a:r>
            <a:r>
              <a:rPr lang="en-GB" dirty="0"/>
              <a:t>="true"&gt;&lt;/service&gt;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C0266-2CED-754A-902B-9BCD8785601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57684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C0266-2CED-754A-902B-9BCD87856018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018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stackoverflow.com</a:t>
            </a:r>
            <a:r>
              <a:rPr lang="en-GB" dirty="0"/>
              <a:t>/questions/22933762/service-vs-thread-in-android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C0266-2CED-754A-902B-9BCD87856018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35059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C0266-2CED-754A-902B-9BCD87856018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7629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C0266-2CED-754A-902B-9BCD87856018}" type="slidenum">
              <a:rPr lang="en-GB" smtClean="0"/>
              <a:t>50</a:t>
            </a:fld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answer:</a:t>
            </a:r>
          </a:p>
          <a:p>
            <a:endParaRPr lang="en-GB" dirty="0"/>
          </a:p>
          <a:p>
            <a:r>
              <a:rPr lang="en-GB" dirty="0"/>
              <a:t>The first one sends the broadcast to all receivers, receivers have no control on the propagation of this broadcast.</a:t>
            </a:r>
          </a:p>
          <a:p>
            <a:endParaRPr lang="en-GB" dirty="0"/>
          </a:p>
          <a:p>
            <a:r>
              <a:rPr lang="en-GB" dirty="0"/>
              <a:t>The second one allows receivers to receive the broadcast one by one like a queue, a receiver can decide whether the broadcast should propagate or not by calling </a:t>
            </a:r>
            <a:r>
              <a:rPr lang="en-GB" dirty="0" err="1"/>
              <a:t>BroadcastReceiver</a:t>
            </a:r>
            <a:r>
              <a:rPr lang="en-GB" dirty="0"/>
              <a:t>::</a:t>
            </a:r>
            <a:r>
              <a:rPr lang="en-GB" dirty="0" err="1"/>
              <a:t>abortBroadcast</a:t>
            </a:r>
            <a:r>
              <a:rPr lang="en-GB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C0266-2CED-754A-902B-9BCD87856018}" type="slidenum">
              <a:rPr lang="en-GB" smtClean="0"/>
              <a:t>53</a:t>
            </a:fld>
            <a:endParaRPr lang="en-GB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https://stackoverflow.com/questions/10641144/difference-between-getcontext-getapplicationcontext-getbasecontext-and</a:t>
            </a:r>
          </a:p>
          <a:p>
            <a:endParaRPr lang="en-US" dirty="0"/>
          </a:p>
          <a:p>
            <a:r>
              <a:rPr lang="en-US" dirty="0" err="1">
                <a:hlinkClick r:id="rId3"/>
              </a:rPr>
              <a:t>View.getContext</a:t>
            </a:r>
            <a:r>
              <a:rPr lang="en-US" dirty="0">
                <a:hlinkClick r:id="rId3"/>
              </a:rPr>
              <a:t>()</a:t>
            </a:r>
            <a:r>
              <a:rPr lang="en-US" dirty="0"/>
              <a:t>: Returns the context the view is currently running in. Usually the currently active Activity.</a:t>
            </a:r>
          </a:p>
          <a:p>
            <a:r>
              <a:rPr lang="en-US" dirty="0" err="1">
                <a:hlinkClick r:id="rId4"/>
              </a:rPr>
              <a:t>Activity.getApplicationContext</a:t>
            </a:r>
            <a:r>
              <a:rPr lang="en-US" dirty="0">
                <a:hlinkClick r:id="rId4"/>
              </a:rPr>
              <a:t>()</a:t>
            </a:r>
            <a:r>
              <a:rPr lang="en-US" dirty="0"/>
              <a:t>: Returns the context for the entire application (the process all the Activities are running inside of). Use this instead of the current Activity context if you need a context tied to the lifecycle of the entire application, not just the current Activity.</a:t>
            </a:r>
          </a:p>
          <a:p>
            <a:r>
              <a:rPr lang="en-US" dirty="0" err="1">
                <a:hlinkClick r:id="rId5"/>
              </a:rPr>
              <a:t>ContextWrapper.getBaseContext</a:t>
            </a:r>
            <a:r>
              <a:rPr lang="en-US" dirty="0">
                <a:hlinkClick r:id="rId5"/>
              </a:rPr>
              <a:t>()</a:t>
            </a:r>
            <a:r>
              <a:rPr lang="en-US" dirty="0"/>
              <a:t>: If you need access to a Context from within another context, you use a </a:t>
            </a:r>
            <a:r>
              <a:rPr lang="en-US" dirty="0" err="1"/>
              <a:t>ContextWrapper</a:t>
            </a:r>
            <a:r>
              <a:rPr lang="en-US" dirty="0"/>
              <a:t>. The Context referred to from inside that </a:t>
            </a:r>
            <a:r>
              <a:rPr lang="en-US" dirty="0" err="1"/>
              <a:t>ContextWrapper</a:t>
            </a:r>
            <a:r>
              <a:rPr lang="en-US" dirty="0"/>
              <a:t> is accessed via </a:t>
            </a:r>
            <a:r>
              <a:rPr lang="en-US" dirty="0" err="1"/>
              <a:t>getBaseContext</a:t>
            </a:r>
            <a:r>
              <a:rPr lang="en-US" dirty="0"/>
              <a:t>().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C0266-2CED-754A-902B-9BCD87856018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97321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will need:</a:t>
            </a:r>
          </a:p>
          <a:p>
            <a:pPr marL="228600" indent="-228600">
              <a:buAutoNum type="arabicPeriod"/>
            </a:pPr>
            <a:r>
              <a:rPr lang="en-US" baseline="0" dirty="0"/>
              <a:t>Permission to be a startup app</a:t>
            </a:r>
          </a:p>
          <a:p>
            <a:pPr marL="228600" indent="-228600">
              <a:buAutoNum type="arabicPeriod"/>
            </a:pPr>
            <a:r>
              <a:rPr lang="en-US" baseline="0" dirty="0"/>
              <a:t>Receive boot completed intent in the manifest file</a:t>
            </a:r>
          </a:p>
          <a:p>
            <a:pPr marL="228600" indent="-228600">
              <a:buAutoNum type="arabicPeriod"/>
            </a:pPr>
            <a:r>
              <a:rPr lang="en-US" baseline="0" dirty="0"/>
              <a:t>Start the activity using </a:t>
            </a:r>
            <a:r>
              <a:rPr lang="en-US" baseline="0" dirty="0" err="1"/>
              <a:t>context.startActivity</a:t>
            </a:r>
            <a:r>
              <a:rPr lang="en-US" baseline="0" dirty="0"/>
              <a:t>() inside </a:t>
            </a:r>
            <a:r>
              <a:rPr lang="en-US" baseline="0" dirty="0" err="1"/>
              <a:t>onReceive</a:t>
            </a:r>
            <a:r>
              <a:rPr lang="en-US" baseline="0" dirty="0"/>
              <a:t>(Context</a:t>
            </a:r>
            <a:r>
              <a:rPr lang="en-US" baseline="0"/>
              <a:t>, Intent)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C0266-2CED-754A-902B-9BCD87856018}" type="slidenum">
              <a:rPr lang="en-GB" smtClean="0"/>
              <a:t>57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C0266-2CED-754A-902B-9BCD87856018}" type="slidenum">
              <a:rPr lang="en-GB" smtClean="0"/>
              <a:t>5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C0266-2CED-754A-902B-9BCD87856018}" type="slidenum">
              <a:rPr lang="en-GB" smtClean="0"/>
              <a:t>6</a:t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C0266-2CED-754A-902B-9BCD87856018}" type="slidenum">
              <a:rPr lang="en-GB" smtClean="0"/>
              <a:t>7</a:t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C0266-2CED-754A-902B-9BCD87856018}" type="slidenum">
              <a:rPr lang="en-GB" smtClean="0"/>
              <a:t>14</a:t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https://developer.android.google.cn/guide/components/intents-filters?hl=en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491D5-423E-4AE1-B476-37CE3C66BAC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13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C0266-2CED-754A-902B-9BCD87856018}" type="slidenum">
              <a:rPr lang="en-GB" smtClean="0"/>
              <a:t>22</a:t>
            </a:fld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C0266-2CED-754A-902B-9BCD87856018}" type="slidenum">
              <a:rPr lang="en-GB" smtClean="0"/>
              <a:t>23</a:t>
            </a:fld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C0266-2CED-754A-902B-9BCD87856018}" type="slidenum">
              <a:rPr lang="en-GB" smtClean="0"/>
              <a:t>24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A60FC2-F95D-4C5B-9497-440E6CCC86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B44A531-8423-4002-BA48-31C0433627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D0C564-1FC9-415C-BBCB-77E0B3619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3EB422-DA62-48A5-BB8B-493BA5E89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2D5D8B-AF1B-42B3-9439-92001B445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E559F-B509-417A-952F-FE801FDFF67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5D8417D-D53C-48E7-A0ED-74C001A837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2250" y="113571"/>
            <a:ext cx="36195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01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451162-41D7-4406-88CF-06D65AC33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20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1F90B86-4122-42C6-B66F-8F14A4371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124889"/>
            <a:ext cx="7886700" cy="505207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270A0A-292B-49BD-A6BD-BD2F1E7A1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9ECDC8-E3D1-466C-8FFB-1E92AE5F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7C91FD-910A-46DB-9966-F76D60E02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1EA3219-EDD0-4E36-8A35-DFD26B8469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4853" y="6396113"/>
            <a:ext cx="1409457" cy="2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67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E8C8B96-EBE6-4F82-85FA-52B0659353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43B3799-E18F-4B30-9FB8-67B3C94DB8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83467E-8596-4A44-9309-28E2C7B1B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D0FBE2-7F10-446A-B7F7-FE59E1EDE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7F98EA-7789-4955-91BC-CEE94489E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2723E10-7D85-41D8-BE9A-B6C8A7A23D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4853" y="6396113"/>
            <a:ext cx="1409457" cy="2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9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C578DE-BFDB-435F-95AB-91DCC4477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20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B87AA8-753A-48C0-B19E-F00DB1AB5EF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8650" y="1261872"/>
            <a:ext cx="7886700" cy="491509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017CA4-5F97-4BA1-A205-B84D670B0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399083-D96F-4D69-B936-865A7CD6E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C9764A-59FC-43FE-854D-2F39BA0B7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75B914B-01FE-40EE-9E97-D5D8E8DA28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4853" y="6396113"/>
            <a:ext cx="1409457" cy="2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147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E2D41A-9D96-4384-9217-28B436E27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4F8FA0-C8FB-4102-9A44-0E7A5454C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19A183-8D17-4438-B943-88F8F689A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D7208E-107D-4E2D-85B9-13951C539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A8E23A-F68E-44A1-BF2E-11939FF3C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EF691EC-D85E-4E22-A3B0-F103327DA7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4853" y="6396113"/>
            <a:ext cx="1409457" cy="2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797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E0E26C-D31F-4F44-B213-2C2E87C83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20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F48FDA-6A04-4D14-98FF-B89C10D8B5E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650" y="1264514"/>
            <a:ext cx="3886200" cy="4912449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0766E2E-77EE-45FA-AB5D-65C3D24AE5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29150" y="1264514"/>
            <a:ext cx="3886200" cy="4912449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5B7B7D-BD92-49D5-9DD4-8A35358B2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59DEEED-7C8B-4C4B-8D8C-3F6D1CE24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4CE7CB7-CAD6-46F5-A02A-5FBF65147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77D5AB2-67F7-4B5E-8544-50AFD4FB68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4853" y="6396113"/>
            <a:ext cx="1409457" cy="2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365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E0D691-B38A-4F9E-9608-71CFBFCF9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720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905AB4-FC07-471F-814F-15C55F0CE0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9842" y="1251814"/>
            <a:ext cx="3868340" cy="696986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9F09CA2-646C-4512-BCD1-196EAA930D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9842" y="1988562"/>
            <a:ext cx="3868340" cy="42011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70869EF-B52E-451D-920B-4E69EEF7265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26767" y="1251814"/>
            <a:ext cx="3887391" cy="696986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0A2B9F7-464D-4F9D-B231-A91B58EE0B3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29150" y="1988562"/>
            <a:ext cx="3887391" cy="42011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A67AE73-D9F0-4BAB-A412-E62E80519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0AC88C6-C8B9-4628-AC9C-280834C28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13B34E-C46F-4451-92CE-A5A4BC19F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A96E489-32C7-4056-B770-C651232117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4853" y="6396113"/>
            <a:ext cx="1409457" cy="2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56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0F6DE4-796E-4EE3-8C8C-6895A24BA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20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3F5CEFD-B20D-4CF0-B3BD-62B096EE5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38E427B-C39E-49C8-B5B8-5794DB521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AFA251-F46B-4C4A-9615-9C6539004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3A0C816-6590-455C-8168-6187B56C67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4853" y="6396113"/>
            <a:ext cx="1409457" cy="2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785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D232E49-C000-4CDA-AA2C-2B1A6DE76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B54F48-E142-4819-9AF0-9CCF35A82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712449-8A21-4503-A055-82EFA5213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FFBD646-28DB-405E-B9D7-782ECFB847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4853" y="6396113"/>
            <a:ext cx="1409457" cy="2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270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2AB00A-3290-42C7-8842-9C4C6F588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DCCCE4-3952-407D-976B-1FB59BC90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012A1CB-262A-4EDF-BB3D-7605333D2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595B2D9-BE5F-4671-93EE-EE7C21D7E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E914A25-BABE-40FF-A1CB-880EF308D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7F1AF1-E7E3-4D36-8732-400C5F7BB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0528BB3-811F-490E-A48C-2846B530BB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4853" y="6396113"/>
            <a:ext cx="1409457" cy="2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352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41A663-C8FB-467F-ACA0-552FD4C2E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E773488-F4CE-4F8C-9848-2320448AD0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58E703C-4EDE-43DC-B451-48E8C30B36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9E80A6-ADBE-4B7C-A324-0B1415CB5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7EE7D6-1D4A-42BF-AE45-06E02D976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EE6A64-8A39-45DC-A7C4-4CBCF344C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BBD0F89-873D-4784-B7DC-252606C76D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4853" y="6396113"/>
            <a:ext cx="1409457" cy="2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22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765E27D-2D26-467F-B340-0A9978C61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5098CF-BED7-4238-A328-FD9CFE59A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D4DD7D-53D4-4CBB-B721-24E4097ABB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Intent and Android Components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ABF3C2-0985-4CD5-951A-2810E76712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1D6B43-AE1F-415C-966C-447F6E6A10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006E8-1235-4E0F-9686-F62A88C764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230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.android.com/guide/components/intents-filters#DataTest" TargetMode="External"/><Relationship Id="rId4" Type="http://schemas.openxmlformats.org/officeDocument/2006/relationships/hyperlink" Target="https://developer.android.com/guide/topics/manifest/data-element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google.cn/guide/components/intents-common?hl=en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reference/android/os/IBinder.html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google.cn/guide/components/broadcasts?hl=en#context-registered-recievers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google.cn/guide/components/broadcasts?hl=en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14658469/android-intent-context-confusi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794F8-918D-F44C-B05E-CFB4250460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Intent and Android Components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659F3-55B0-BF4D-BC83-79A8996DCD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Jianjun.Chen@xjtlu.edu.cn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45FA4-7924-FC4A-858C-996C2E797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64528-889B-A24D-AA13-A4FBE142B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E559F-B509-417A-952F-FE801FDFF67A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8098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Intent: Data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set the </a:t>
            </a:r>
            <a:r>
              <a:rPr lang="en-US" b="1" dirty="0"/>
              <a:t>data</a:t>
            </a:r>
            <a:r>
              <a:rPr lang="en-US" dirty="0"/>
              <a:t> of an intent, use:</a:t>
            </a:r>
          </a:p>
          <a:p>
            <a:pPr marL="0" indent="0" algn="ctr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intent.setData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(Uri data)</a:t>
            </a:r>
            <a:endParaRPr lang="en-US" dirty="0"/>
          </a:p>
          <a:p>
            <a:r>
              <a:rPr lang="en-US" dirty="0"/>
              <a:t>To get an Uri object of something, use</a:t>
            </a:r>
          </a:p>
          <a:p>
            <a:pPr marL="0" indent="0" algn="ctr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Uri.parse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it-IT" dirty="0"/>
          </a:p>
          <a:p>
            <a:r>
              <a:rPr lang="it-IT" dirty="0"/>
              <a:t>For example:</a:t>
            </a:r>
          </a:p>
          <a:p>
            <a:pPr marL="0" indent="0">
              <a:buNone/>
            </a:pPr>
            <a:endParaRPr lang="it-IT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it-IT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it-IT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dirty="0"/>
              <a:t>Read More https://developer.android.com/reference/android/net/Uri.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D25CAD9-CEFB-4CAF-202C-43E3941D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2727" y="3505200"/>
            <a:ext cx="5458546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Intent intent =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new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Intent(Intent.</a:t>
            </a:r>
            <a:r>
              <a:rPr kumimoji="0" lang="zh-CN" altLang="zh-CN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ACTION_DIAL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intent.setData(Uri.parse(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"tel:1771778888"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));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startActivity(intent);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203BDE-003D-38EE-B87A-05FFD4675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C7054-D61E-32AD-0A8E-4C5CB2DB4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Intent: Type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property provides the data type (MIME) enforcement to the target.</a:t>
            </a:r>
          </a:p>
          <a:p>
            <a:pPr lvl="1"/>
            <a:r>
              <a:rPr lang="en-US" dirty="0"/>
              <a:t>Such as what kind of files I want to open in the file browser</a:t>
            </a:r>
          </a:p>
          <a:p>
            <a:pPr lvl="3"/>
            <a:endParaRPr lang="en-US" dirty="0"/>
          </a:p>
          <a:p>
            <a:r>
              <a:rPr lang="en-US" dirty="0"/>
              <a:t>A MIME type is a string indicating the type of a file:</a:t>
            </a:r>
          </a:p>
          <a:p>
            <a:pPr lvl="1"/>
            <a:r>
              <a:rPr lang="en-US" dirty="0"/>
              <a:t>An mp3 audio file is labelled “audio/mp3”.</a:t>
            </a:r>
          </a:p>
          <a:p>
            <a:pPr lvl="1"/>
            <a:r>
              <a:rPr lang="en-US" dirty="0"/>
              <a:t>An image can be labelled as “image/</a:t>
            </a:r>
            <a:r>
              <a:rPr lang="en-US" dirty="0" err="1"/>
              <a:t>png</a:t>
            </a:r>
            <a:r>
              <a:rPr lang="en-US" dirty="0"/>
              <a:t>” or “image/jpeg”</a:t>
            </a:r>
          </a:p>
          <a:p>
            <a:pPr lvl="3"/>
            <a:endParaRPr lang="en-US" dirty="0"/>
          </a:p>
          <a:p>
            <a:r>
              <a:rPr lang="en-US" dirty="0"/>
              <a:t>Specifying the MIME type of your data helps the Android system find the best component to receive your intent.</a:t>
            </a:r>
          </a:p>
          <a:p>
            <a:pPr lvl="2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FFCB4-2AEE-C43D-1A93-1E03DB41A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3E79D-D54B-FEA0-B4FE-E1FB72BA8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Intent: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set MIME data type of an Intent:</a:t>
            </a:r>
          </a:p>
          <a:p>
            <a:pPr lvl="3"/>
            <a:endParaRPr lang="en-US" dirty="0"/>
          </a:p>
          <a:p>
            <a:pPr marL="0" indent="0" algn="ctr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intent.setType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(String)</a:t>
            </a:r>
          </a:p>
          <a:p>
            <a:pPr lvl="3"/>
            <a:endParaRPr lang="en-US" dirty="0"/>
          </a:p>
          <a:p>
            <a:r>
              <a:rPr lang="en-US" dirty="0"/>
              <a:t>This will unset any </a:t>
            </a:r>
            <a:r>
              <a:rPr lang="en-US" b="1" dirty="0"/>
              <a:t>data</a:t>
            </a:r>
            <a:r>
              <a:rPr lang="en-US" dirty="0"/>
              <a:t> that was previously set.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setData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also nullifies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.</a:t>
            </a:r>
          </a:p>
          <a:p>
            <a:pPr lvl="2"/>
            <a:endParaRPr lang="en-US" dirty="0"/>
          </a:p>
          <a:p>
            <a:r>
              <a:rPr lang="en-US" dirty="0"/>
              <a:t>You can set both </a:t>
            </a:r>
            <a:r>
              <a:rPr lang="en-US" b="1" dirty="0"/>
              <a:t>data</a:t>
            </a:r>
            <a:r>
              <a:rPr lang="en-US" dirty="0"/>
              <a:t> and </a:t>
            </a:r>
            <a:r>
              <a:rPr lang="en-US" b="1" dirty="0"/>
              <a:t>type</a:t>
            </a:r>
            <a:r>
              <a:rPr lang="en-US" dirty="0"/>
              <a:t> by calling:</a:t>
            </a:r>
          </a:p>
          <a:p>
            <a:pPr lvl="3"/>
            <a:endParaRPr lang="en-US" dirty="0"/>
          </a:p>
          <a:p>
            <a:pPr marL="0" indent="0" algn="ctr">
              <a:buNone/>
            </a:pP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setDataAndType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(Uri data, String type)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53EB-27E2-E6B2-0848-3854F1D47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2C5E54-1A3C-074A-3596-1ACDC2AF6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Intent: Category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string containing additional information about the kind of component that should handle the intent.</a:t>
            </a:r>
          </a:p>
          <a:p>
            <a:endParaRPr lang="en-US" dirty="0"/>
          </a:p>
          <a:p>
            <a:r>
              <a:rPr lang="en-US" dirty="0"/>
              <a:t>To set the </a:t>
            </a:r>
            <a:r>
              <a:rPr lang="en-US" b="1" dirty="0"/>
              <a:t>category</a:t>
            </a:r>
            <a:r>
              <a:rPr lang="en-US" dirty="0"/>
              <a:t> of an intent:</a:t>
            </a:r>
          </a:p>
          <a:p>
            <a:pPr marL="0" indent="0" algn="ctr">
              <a:buNone/>
            </a:pP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intent.addCategory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("CATEGORY_NAME");</a:t>
            </a:r>
          </a:p>
          <a:p>
            <a:endParaRPr lang="en-US" dirty="0"/>
          </a:p>
          <a:p>
            <a:r>
              <a:rPr lang="en-US" dirty="0"/>
              <a:t>You can add multiple categories to an intent.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5B697-C597-EACA-4F9D-2F776706F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0B0D8B-3087-5DF5-3339-7A538D01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Intent: Component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Specifies an </a:t>
            </a:r>
            <a:r>
              <a:rPr lang="en-US" b="1" dirty="0"/>
              <a:t>explicit</a:t>
            </a:r>
            <a:r>
              <a:rPr lang="en-US" dirty="0"/>
              <a:t> name of a component class to use for the intent.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ImageShow.class</a:t>
            </a:r>
            <a:r>
              <a:rPr lang="en-US" dirty="0"/>
              <a:t> is the component.</a:t>
            </a:r>
          </a:p>
          <a:p>
            <a:pPr lvl="2"/>
            <a:endParaRPr lang="en-US" dirty="0"/>
          </a:p>
          <a:p>
            <a:r>
              <a:rPr lang="en-US" dirty="0"/>
              <a:t>You can also set the component using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setComponent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.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891763" y="2050747"/>
            <a:ext cx="7117404" cy="70788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Intent i2 =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new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Intent(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getApplicationContext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(),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ImageShow.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</a:rPr>
              <a:t>class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);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startActivity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(i2);</a:t>
            </a:r>
            <a:endParaRPr kumimoji="0" lang="en-US" altLang="en-US" sz="8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F98C5FF-96C8-B965-FFDD-2181A19D7ECD}"/>
              </a:ext>
            </a:extLst>
          </p:cNvPr>
          <p:cNvSpPr/>
          <p:nvPr/>
        </p:nvSpPr>
        <p:spPr>
          <a:xfrm>
            <a:off x="891763" y="4254686"/>
            <a:ext cx="7201626" cy="1477328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Intent </a:t>
            </a:r>
            <a:r>
              <a:rPr lang="en-US" dirty="0" err="1">
                <a:solidFill>
                  <a:srgbClr val="000000"/>
                </a:solidFill>
              </a:rPr>
              <a:t>startApp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/>
              <a:t>= </a:t>
            </a:r>
            <a:r>
              <a:rPr lang="en-US" dirty="0">
                <a:solidFill>
                  <a:srgbClr val="0033B3"/>
                </a:solidFill>
              </a:rPr>
              <a:t>new </a:t>
            </a:r>
            <a:r>
              <a:rPr lang="en-US" dirty="0"/>
              <a:t>Intent();</a:t>
            </a:r>
            <a:br>
              <a:rPr lang="en-US" dirty="0"/>
            </a:br>
            <a:r>
              <a:rPr lang="en-US" dirty="0" err="1">
                <a:solidFill>
                  <a:srgbClr val="000000"/>
                </a:solidFill>
              </a:rPr>
              <a:t>startApp</a:t>
            </a:r>
            <a:r>
              <a:rPr lang="en-US" dirty="0" err="1"/>
              <a:t>.setComponent</a:t>
            </a:r>
            <a:r>
              <a:rPr lang="en-US" dirty="0"/>
              <a:t>(</a:t>
            </a:r>
            <a:r>
              <a:rPr lang="en-US" dirty="0">
                <a:solidFill>
                  <a:srgbClr val="0033B3"/>
                </a:solidFill>
              </a:rPr>
              <a:t>new</a:t>
            </a:r>
          </a:p>
          <a:p>
            <a:r>
              <a:rPr lang="en-US" dirty="0">
                <a:solidFill>
                  <a:srgbClr val="0033B3"/>
                </a:solidFill>
              </a:rPr>
              <a:t>      </a:t>
            </a:r>
            <a:r>
              <a:rPr lang="en-US" dirty="0" err="1"/>
              <a:t>ComponentName</a:t>
            </a:r>
            <a:r>
              <a:rPr lang="en-US" dirty="0"/>
              <a:t>(</a:t>
            </a:r>
            <a:r>
              <a:rPr lang="en-US" dirty="0">
                <a:solidFill>
                  <a:srgbClr val="067D17"/>
                </a:solidFill>
              </a:rPr>
              <a:t>"</a:t>
            </a:r>
            <a:r>
              <a:rPr lang="en-US" dirty="0" err="1">
                <a:solidFill>
                  <a:srgbClr val="067D17"/>
                </a:solidFill>
              </a:rPr>
              <a:t>cn.edu.xjtlu.broadcasttestreceiver</a:t>
            </a:r>
            <a:r>
              <a:rPr lang="en-US" dirty="0">
                <a:solidFill>
                  <a:srgbClr val="067D17"/>
                </a:solidFill>
              </a:rPr>
              <a:t>"</a:t>
            </a:r>
            <a:r>
              <a:rPr lang="en-US" dirty="0"/>
              <a:t>, </a:t>
            </a:r>
          </a:p>
          <a:p>
            <a:r>
              <a:rPr lang="en-US" dirty="0">
                <a:solidFill>
                  <a:srgbClr val="067D17"/>
                </a:solidFill>
              </a:rPr>
              <a:t>                                       "</a:t>
            </a:r>
            <a:r>
              <a:rPr lang="en-US" dirty="0" err="1">
                <a:solidFill>
                  <a:srgbClr val="067D17"/>
                </a:solidFill>
              </a:rPr>
              <a:t>cn.edu.xjtlu.broadcasttestreceiver.MainActivity</a:t>
            </a:r>
            <a:r>
              <a:rPr lang="en-US" dirty="0">
                <a:solidFill>
                  <a:srgbClr val="067D17"/>
                </a:solidFill>
              </a:rPr>
              <a:t>"</a:t>
            </a:r>
            <a:r>
              <a:rPr lang="en-US" dirty="0"/>
              <a:t>));</a:t>
            </a:r>
            <a:br>
              <a:rPr lang="en-US" i="1" dirty="0">
                <a:solidFill>
                  <a:srgbClr val="8C8C8C"/>
                </a:solidFill>
              </a:rPr>
            </a:br>
            <a:r>
              <a:rPr lang="en-US" dirty="0" err="1"/>
              <a:t>startActivity</a:t>
            </a:r>
            <a:r>
              <a:rPr lang="en-US" dirty="0"/>
              <a:t>(</a:t>
            </a:r>
            <a:r>
              <a:rPr lang="en-US" dirty="0" err="1">
                <a:solidFill>
                  <a:srgbClr val="000000"/>
                </a:solidFill>
              </a:rPr>
              <a:t>startApp</a:t>
            </a:r>
            <a:r>
              <a:rPr lang="en-US" dirty="0"/>
              <a:t>);</a:t>
            </a:r>
            <a:endParaRPr lang="en-GB" dirty="0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879F4238-EAAF-5EED-8250-6BAD6AD497C5}"/>
              </a:ext>
            </a:extLst>
          </p:cNvPr>
          <p:cNvSpPr txBox="1"/>
          <p:nvPr/>
        </p:nvSpPr>
        <p:spPr>
          <a:xfrm>
            <a:off x="4793365" y="4356480"/>
            <a:ext cx="272920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Target App’s package name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6953BEB9-ABB6-C570-7BA9-1676ADB3016C}"/>
              </a:ext>
            </a:extLst>
          </p:cNvPr>
          <p:cNvSpPr txBox="1"/>
          <p:nvPr/>
        </p:nvSpPr>
        <p:spPr>
          <a:xfrm>
            <a:off x="7396607" y="5439642"/>
            <a:ext cx="121058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class name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33AD222-2C06-E38B-33F7-B5E232CA3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2F6C38-8D2B-2C50-CBAE-FA1C8BA70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Intent: Extras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Bundle</a:t>
            </a:r>
            <a:r>
              <a:rPr lang="en-US" dirty="0"/>
              <a:t> of any additional information. Extras can be used to provide extended information to the component.</a:t>
            </a:r>
          </a:p>
          <a:p>
            <a:endParaRPr lang="en-US" dirty="0"/>
          </a:p>
          <a:p>
            <a:r>
              <a:rPr lang="en-US" dirty="0"/>
              <a:t>Check our previous slides if you have no idea what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Bundle</a:t>
            </a:r>
            <a:r>
              <a:rPr lang="en-US" dirty="0"/>
              <a:t> is.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D3F1C-FFAD-AEC8-CBFE-43835E687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518341-6BAC-D555-4E42-1330E8A13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3504" y="5116529"/>
            <a:ext cx="7944130" cy="10006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3500">
                <a:solidFill>
                  <a:schemeClr val="tx2"/>
                </a:solidFill>
              </a:rPr>
              <a:t>Intent Resolution</a:t>
            </a:r>
          </a:p>
        </p:txBody>
      </p:sp>
      <p:pic>
        <p:nvPicPr>
          <p:cNvPr id="4" name="图片 3" descr="图片包含 图形用户界面&#10;&#10;描述已自动生成">
            <a:extLst>
              <a:ext uri="{FF2B5EF4-FFF2-40B4-BE49-F238E27FC236}">
                <a16:creationId xmlns:a16="http://schemas.microsoft.com/office/drawing/2014/main" id="{086E00D8-A8B9-848E-914D-DB6A54E60A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9143980" cy="420144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41813"/>
            <a:ext cx="9141713" cy="1828800"/>
            <a:chOff x="-305" y="3144820"/>
            <a:chExt cx="9182100" cy="1551136"/>
          </a:xfrm>
        </p:grpSpPr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603504" y="4580785"/>
            <a:ext cx="7062673" cy="4843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1700">
                <a:solidFill>
                  <a:schemeClr val="tx2"/>
                </a:solidFill>
              </a:rPr>
              <a:t>Intent filters, Matching Process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483E20-3ACB-3588-2147-2106FCF63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A1F620-D77D-E354-4AE8-20D433ADA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Intent &amp; Intent 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be able to receive an </a:t>
            </a:r>
            <a:r>
              <a:rPr lang="en-US" b="1" dirty="0"/>
              <a:t>implicit intent </a:t>
            </a:r>
            <a:r>
              <a:rPr lang="en-US" dirty="0"/>
              <a:t>request, the target component must first register itself in the Android System.</a:t>
            </a:r>
          </a:p>
          <a:p>
            <a:r>
              <a:rPr lang="en-US" dirty="0"/>
              <a:t>By adding </a:t>
            </a:r>
            <a:r>
              <a:rPr lang="en-US" b="1" dirty="0"/>
              <a:t>intent filter</a:t>
            </a:r>
            <a:r>
              <a:rPr lang="en-US" dirty="0"/>
              <a:t> blocks in the </a:t>
            </a:r>
            <a:r>
              <a:rPr lang="en-US" b="1" dirty="0"/>
              <a:t>manifest XML</a:t>
            </a:r>
            <a:r>
              <a:rPr lang="en-US" dirty="0"/>
              <a:t>, the activity can specify the type of implicit intents it receives.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85E5FDD-F372-0AB5-6121-279A6CCBB3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031" y="2879374"/>
            <a:ext cx="6388743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&lt;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activity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</a:rPr>
              <a:t>android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</a:rPr>
              <a:t>:name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".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</a:rPr>
              <a:t>IntentTest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&gt;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   &lt;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intent-filter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&gt;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       &lt;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action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</a:rPr>
              <a:t>android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</a:rPr>
              <a:t>:name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"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</a:rPr>
              <a:t>android.intent.action.MAIN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"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/&gt;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       &lt;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category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</a:rPr>
              <a:t>android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</a:rPr>
              <a:t>:name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"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</a:rPr>
              <a:t>android.intent.category.LAUNCHER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"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/&gt;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   &lt;/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intent-filter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&gt;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&lt;/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activity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&gt;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&lt;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activity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</a:rPr>
              <a:t>android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</a:rPr>
              <a:t>:name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".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</a:rPr>
              <a:t>ImageShow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&gt;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   &lt;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intent-filter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&gt;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       &lt;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action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</a:rPr>
              <a:t>android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</a:rPr>
              <a:t>:name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"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</a:rPr>
              <a:t>cn.edu.xjtlu.TestApp.SHOW_SLUG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"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/&gt;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       &lt;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category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</a:rPr>
              <a:t>android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</a:rPr>
              <a:t>:name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"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</a:rPr>
              <a:t>android.intent.category.DEFAULT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"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/&gt;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   &lt;/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intent-filter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&gt;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&lt;/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activity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&gt;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0565C6-67E9-94A2-7237-78F06F84E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D5580D-0FD4-1BC9-1086-A54342491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Intent Resolution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When an Intent is sent to Android, the system will check it against </a:t>
            </a:r>
            <a:r>
              <a:rPr lang="en-GB" b="1" dirty="0"/>
              <a:t>all</a:t>
            </a:r>
            <a:r>
              <a:rPr lang="en-GB" dirty="0"/>
              <a:t> registered intent filters.</a:t>
            </a:r>
          </a:p>
          <a:p>
            <a:r>
              <a:rPr lang="en-GB" dirty="0"/>
              <a:t>Items compared: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US" dirty="0"/>
          </a:p>
          <a:p>
            <a:r>
              <a:rPr lang="en-US" dirty="0"/>
              <a:t>Each &lt;intent-filter&gt; block can have several action, data and category components defined.</a:t>
            </a:r>
          </a:p>
          <a:p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501758"/>
              </p:ext>
            </p:extLst>
          </p:nvPr>
        </p:nvGraphicFramePr>
        <p:xfrm>
          <a:off x="892160" y="2546558"/>
          <a:ext cx="6881770" cy="1764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0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408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1221">
                <a:tc>
                  <a:txBody>
                    <a:bodyPr/>
                    <a:lstStyle/>
                    <a:p>
                      <a:r>
                        <a:rPr lang="en-US" sz="1800" dirty="0"/>
                        <a:t>Intent-filter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2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sz="1800" dirty="0"/>
                        <a:t>&lt;action </a:t>
                      </a:r>
                      <a:r>
                        <a:rPr lang="en-GB" sz="1800" dirty="0" err="1"/>
                        <a:t>android:name</a:t>
                      </a:r>
                      <a:r>
                        <a:rPr lang="en-GB" sz="1800" dirty="0"/>
                        <a:t>=…&gt;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intent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dirty="0"/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221">
                <a:tc>
                  <a:txBody>
                    <a:bodyPr/>
                    <a:lstStyle/>
                    <a:p>
                      <a:r>
                        <a:rPr lang="en-GB" sz="1800" dirty="0"/>
                        <a:t>&lt;data …&gt;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intent MIME</a:t>
                      </a:r>
                      <a:r>
                        <a:rPr lang="en-US" sz="1800" baseline="0" dirty="0"/>
                        <a:t> type and Data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221">
                <a:tc>
                  <a:txBody>
                    <a:bodyPr/>
                    <a:lstStyle/>
                    <a:p>
                      <a:r>
                        <a:rPr lang="en-GB" sz="1800" dirty="0"/>
                        <a:t>&lt;category android: name=…&gt;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intent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dirty="0"/>
                        <a:t>category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DD65BF-AAD1-D58B-F3B0-FDEB5F3B9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B4297-E055-FEED-73F4-AE77BD5D0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Intent Resolution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a component is designed to receive multiple types of intents, it will need several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&lt;intent-filter&gt;</a:t>
            </a:r>
            <a:r>
              <a:rPr lang="en-US" dirty="0"/>
              <a:t> blocks.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 successfully send an intent to a component, the intent will be must pass the </a:t>
            </a:r>
            <a:r>
              <a:rPr lang="en-US" b="1" u="sng" dirty="0"/>
              <a:t>action</a:t>
            </a:r>
            <a:r>
              <a:rPr lang="en-US" u="sng" dirty="0"/>
              <a:t>, </a:t>
            </a:r>
            <a:r>
              <a:rPr lang="en-US" b="1" u="sng" dirty="0"/>
              <a:t>type</a:t>
            </a:r>
            <a:r>
              <a:rPr lang="en-US" u="sng" dirty="0"/>
              <a:t> and </a:t>
            </a:r>
            <a:r>
              <a:rPr lang="en-US" b="1" u="sng" dirty="0"/>
              <a:t>category</a:t>
            </a:r>
            <a:r>
              <a:rPr lang="en-US" u="sng" dirty="0"/>
              <a:t> check</a:t>
            </a:r>
            <a:r>
              <a:rPr lang="en-US" dirty="0"/>
              <a:t> of </a:t>
            </a:r>
            <a:r>
              <a:rPr lang="en-US" dirty="0">
                <a:solidFill>
                  <a:srgbClr val="FF0000"/>
                </a:solidFill>
              </a:rPr>
              <a:t>any</a:t>
            </a:r>
            <a:r>
              <a:rPr lang="en-US" dirty="0"/>
              <a:t> </a:t>
            </a:r>
            <a:r>
              <a:rPr lang="en-US" altLang="zh-CN" dirty="0"/>
              <a:t>filter </a:t>
            </a:r>
            <a:r>
              <a:rPr lang="en-US" dirty="0"/>
              <a:t>block of that component.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DD210F0-376E-84C3-2F8F-042530B5AB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552620"/>
              </p:ext>
            </p:extLst>
          </p:nvPr>
        </p:nvGraphicFramePr>
        <p:xfrm>
          <a:off x="3606127" y="3901236"/>
          <a:ext cx="4717376" cy="1492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9344">
                  <a:extLst>
                    <a:ext uri="{9D8B030D-6E8A-4147-A177-3AD203B41FA5}">
                      <a16:colId xmlns:a16="http://schemas.microsoft.com/office/drawing/2014/main" val="3323239349"/>
                    </a:ext>
                  </a:extLst>
                </a:gridCol>
                <a:gridCol w="1179344">
                  <a:extLst>
                    <a:ext uri="{9D8B030D-6E8A-4147-A177-3AD203B41FA5}">
                      <a16:colId xmlns:a16="http://schemas.microsoft.com/office/drawing/2014/main" val="3242092445"/>
                    </a:ext>
                  </a:extLst>
                </a:gridCol>
                <a:gridCol w="1179344">
                  <a:extLst>
                    <a:ext uri="{9D8B030D-6E8A-4147-A177-3AD203B41FA5}">
                      <a16:colId xmlns:a16="http://schemas.microsoft.com/office/drawing/2014/main" val="4087000869"/>
                    </a:ext>
                  </a:extLst>
                </a:gridCol>
                <a:gridCol w="1179344">
                  <a:extLst>
                    <a:ext uri="{9D8B030D-6E8A-4147-A177-3AD203B41FA5}">
                      <a16:colId xmlns:a16="http://schemas.microsoft.com/office/drawing/2014/main" val="1230859902"/>
                    </a:ext>
                  </a:extLst>
                </a:gridCol>
              </a:tblGrid>
              <a:tr h="373218">
                <a:tc gridSpan="4">
                  <a:txBody>
                    <a:bodyPr/>
                    <a:lstStyle/>
                    <a:p>
                      <a:r>
                        <a:rPr lang="en-US" altLang="zh-CN" dirty="0"/>
                        <a:t>Intent filters of Activity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747995"/>
                  </a:ext>
                </a:extLst>
              </a:tr>
              <a:tr h="373218">
                <a:tc>
                  <a:txBody>
                    <a:bodyPr/>
                    <a:lstStyle/>
                    <a:p>
                      <a:r>
                        <a:rPr lang="en-US" altLang="zh-CN" dirty="0"/>
                        <a:t>intent filter 1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Action1 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Type1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Category1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722018"/>
                  </a:ext>
                </a:extLst>
              </a:tr>
              <a:tr h="373218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intent filter 2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Action2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Type2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Category2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8227292"/>
                  </a:ext>
                </a:extLst>
              </a:tr>
              <a:tr h="373218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intent filter 3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Action3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Type3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Category3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358769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2B8BD50-1511-5B38-5146-2C78156C15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392801"/>
              </p:ext>
            </p:extLst>
          </p:nvPr>
        </p:nvGraphicFramePr>
        <p:xfrm>
          <a:off x="375733" y="4399658"/>
          <a:ext cx="2568506" cy="594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7264">
                  <a:extLst>
                    <a:ext uri="{9D8B030D-6E8A-4147-A177-3AD203B41FA5}">
                      <a16:colId xmlns:a16="http://schemas.microsoft.com/office/drawing/2014/main" val="2259083953"/>
                    </a:ext>
                  </a:extLst>
                </a:gridCol>
                <a:gridCol w="827264">
                  <a:extLst>
                    <a:ext uri="{9D8B030D-6E8A-4147-A177-3AD203B41FA5}">
                      <a16:colId xmlns:a16="http://schemas.microsoft.com/office/drawing/2014/main" val="3942470963"/>
                    </a:ext>
                  </a:extLst>
                </a:gridCol>
                <a:gridCol w="913978">
                  <a:extLst>
                    <a:ext uri="{9D8B030D-6E8A-4147-A177-3AD203B41FA5}">
                      <a16:colId xmlns:a16="http://schemas.microsoft.com/office/drawing/2014/main" val="4092721650"/>
                    </a:ext>
                  </a:extLst>
                </a:gridCol>
              </a:tblGrid>
              <a:tr h="196203">
                <a:tc>
                  <a:txBody>
                    <a:bodyPr/>
                    <a:lstStyle/>
                    <a:p>
                      <a:r>
                        <a:rPr lang="en-US" altLang="zh-CN" dirty="0"/>
                        <a:t>Intent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287312"/>
                  </a:ext>
                </a:extLst>
              </a:tr>
              <a:tr h="196203">
                <a:tc>
                  <a:txBody>
                    <a:bodyPr/>
                    <a:lstStyle/>
                    <a:p>
                      <a:r>
                        <a:rPr lang="en-US" altLang="zh-CN" dirty="0"/>
                        <a:t>Action1</a:t>
                      </a:r>
                      <a:endParaRPr lang="zh-CN" altLang="en-US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Type1</a:t>
                      </a:r>
                      <a:endParaRPr lang="zh-CN" altLang="en-US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Category1</a:t>
                      </a:r>
                      <a:endParaRPr lang="zh-CN" altLang="en-US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86382515"/>
                  </a:ext>
                </a:extLst>
              </a:tr>
            </a:tbl>
          </a:graphicData>
        </a:graphic>
      </p:graphicFrame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89180BBB-BB07-7814-DEC7-A18B907939FC}"/>
              </a:ext>
            </a:extLst>
          </p:cNvPr>
          <p:cNvCxnSpPr/>
          <p:nvPr/>
        </p:nvCxnSpPr>
        <p:spPr>
          <a:xfrm flipV="1">
            <a:off x="2944239" y="4455268"/>
            <a:ext cx="642026" cy="38480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图标&#10;&#10;描述已自动生成">
            <a:extLst>
              <a:ext uri="{FF2B5EF4-FFF2-40B4-BE49-F238E27FC236}">
                <a16:creationId xmlns:a16="http://schemas.microsoft.com/office/drawing/2014/main" id="{67823E25-3429-8C25-718E-059694F22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9710" y="4183704"/>
            <a:ext cx="543128" cy="543128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AB9DBA-8F12-334F-88C8-B03703BB9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9DE44A-9D65-E981-4A04-654F69436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5B192-E768-4628-95E4-DE4DA3809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5E785-C19C-4A1D-A7FD-CEDDF933F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altLang="zh-CN" dirty="0"/>
              <a:t>Intent</a:t>
            </a:r>
          </a:p>
          <a:p>
            <a:endParaRPr lang="en-US" altLang="zh-CN" dirty="0"/>
          </a:p>
          <a:p>
            <a:r>
              <a:rPr lang="en-US" altLang="zh-CN" dirty="0"/>
              <a:t>Services</a:t>
            </a:r>
          </a:p>
          <a:p>
            <a:endParaRPr lang="en-US" altLang="zh-CN" dirty="0"/>
          </a:p>
          <a:p>
            <a:r>
              <a:rPr lang="en-US" altLang="zh-CN" dirty="0"/>
              <a:t>Broadcast</a:t>
            </a:r>
          </a:p>
          <a:p>
            <a:endParaRPr lang="en-US" altLang="zh-CN" dirty="0"/>
          </a:p>
          <a:p>
            <a:r>
              <a:rPr lang="en-US" altLang="zh-CN" dirty="0"/>
              <a:t>Context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FADDD-B024-4F8C-A9B3-1CA22C973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7A83F-FB95-4A52-880E-E34E3EDFE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7219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&amp; Category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Action</a:t>
            </a:r>
            <a:r>
              <a:rPr lang="en-US" dirty="0"/>
              <a:t>:</a:t>
            </a:r>
          </a:p>
          <a:p>
            <a:pPr marL="0" indent="0" algn="ctr">
              <a:buNone/>
            </a:pPr>
            <a:r>
              <a:rPr lang="en-US" dirty="0"/>
              <a:t>&lt;action android:name="</a:t>
            </a:r>
            <a:r>
              <a:rPr lang="en-US" altLang="en-US" dirty="0"/>
              <a:t>action_name</a:t>
            </a:r>
            <a:r>
              <a:rPr lang="en-US" dirty="0"/>
              <a:t>" /&gt;</a:t>
            </a:r>
            <a:endParaRPr lang="en-US" sz="2400" dirty="0"/>
          </a:p>
          <a:p>
            <a:pPr lvl="2"/>
            <a:endParaRPr lang="en-US" dirty="0"/>
          </a:p>
          <a:p>
            <a:r>
              <a:rPr lang="en-US" altLang="en-US" dirty="0"/>
              <a:t>The a</a:t>
            </a:r>
            <a:r>
              <a:rPr lang="en-US" dirty="0"/>
              <a:t>ction specified in the Intent must match one of the action </a:t>
            </a:r>
            <a:r>
              <a:rPr lang="en-US" altLang="en-US" dirty="0"/>
              <a:t>block inside the filter to pass the test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An intent filter with zero action declared will never receive any intent.</a:t>
            </a:r>
          </a:p>
          <a:p>
            <a:pPr lvl="3"/>
            <a:endParaRPr lang="en-US" dirty="0"/>
          </a:p>
          <a:p>
            <a:r>
              <a:rPr lang="en-US" altLang="zh-CN" b="1" dirty="0"/>
              <a:t>Category</a:t>
            </a:r>
            <a:r>
              <a:rPr lang="en-US" altLang="zh-CN" dirty="0"/>
              <a:t>:</a:t>
            </a:r>
          </a:p>
          <a:p>
            <a:pPr marL="0" indent="0" algn="ctr">
              <a:buNone/>
            </a:pPr>
            <a:r>
              <a:rPr lang="en-US" altLang="zh-CN" dirty="0"/>
              <a:t>&lt;category </a:t>
            </a:r>
            <a:r>
              <a:rPr lang="en-US" altLang="zh-CN" dirty="0" err="1"/>
              <a:t>android:name</a:t>
            </a:r>
            <a:r>
              <a:rPr lang="en-US" altLang="zh-CN" dirty="0"/>
              <a:t>="</a:t>
            </a:r>
            <a:r>
              <a:rPr lang="en-US" altLang="en-US" dirty="0" err="1"/>
              <a:t>category_name</a:t>
            </a:r>
            <a:r>
              <a:rPr lang="en-US" altLang="zh-CN" dirty="0"/>
              <a:t>" /&gt;</a:t>
            </a:r>
          </a:p>
          <a:p>
            <a:pPr lvl="3"/>
            <a:endParaRPr lang="en-US" altLang="zh-CN" dirty="0"/>
          </a:p>
          <a:p>
            <a:r>
              <a:rPr lang="en-US" altLang="zh-CN" dirty="0"/>
              <a:t>Every category in the Intent must match a category in the filter. The reverse is not necessary.</a:t>
            </a:r>
          </a:p>
          <a:p>
            <a:pPr lvl="1"/>
            <a:r>
              <a:rPr lang="en-US" altLang="zh-CN" dirty="0"/>
              <a:t>An intent with zero category will always pass the test.</a:t>
            </a:r>
          </a:p>
          <a:p>
            <a:pPr lvl="1"/>
            <a:r>
              <a:rPr lang="en-US" altLang="zh-CN" dirty="0"/>
              <a:t>An intent with categories A, B matches a filter with categories A, B, C.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B9622-833C-606A-97B5-C7CFBC360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BEA1DC-EC38-ED69-5644-1EC8CD2DC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“Default” Category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Android automatically applies the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CATEGORY_DEFAULT</a:t>
            </a:r>
            <a:r>
              <a:rPr lang="en-US" dirty="0"/>
              <a:t> category to </a:t>
            </a:r>
            <a:r>
              <a:rPr lang="en-US" dirty="0">
                <a:solidFill>
                  <a:srgbClr val="FF0000"/>
                </a:solidFill>
              </a:rPr>
              <a:t>all implicit intents </a:t>
            </a:r>
            <a:r>
              <a:rPr lang="en-US" dirty="0"/>
              <a:t>passed to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startActivity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startActivityForResult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 </a:t>
            </a:r>
            <a:r>
              <a:rPr lang="en-US" u="sng" dirty="0"/>
              <a:t>activity’s category</a:t>
            </a:r>
            <a:r>
              <a:rPr lang="en-US" dirty="0"/>
              <a:t> should always have</a:t>
            </a:r>
            <a:br>
              <a:rPr lang="en-US" dirty="0"/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android.intent.category.DEFAULT</a:t>
            </a:r>
            <a:r>
              <a:rPr lang="en-US" dirty="0"/>
              <a:t> in its intent filter.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46CCD-63F9-EC67-3594-29C7F81F0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6CB6E1-929F-3F64-3B9B-094AEA7A5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&amp; Data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&lt;data&gt; element: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Data test compares both the URI and the MIME type in the intent to a URI and MIME type specified in the filter.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925" y="1970252"/>
            <a:ext cx="4000500" cy="1841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896925" y="4288388"/>
            <a:ext cx="6497625" cy="369332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/>
              <a:t>&lt;scheme&gt;://&lt;host&gt;:&lt;port&gt;[&lt;path&gt;|&lt;</a:t>
            </a:r>
            <a:r>
              <a:rPr lang="en-US" dirty="0" err="1"/>
              <a:t>pathPrefix</a:t>
            </a:r>
            <a:r>
              <a:rPr lang="en-US" dirty="0"/>
              <a:t>&gt;|&lt;</a:t>
            </a:r>
            <a:r>
              <a:rPr lang="en-US" dirty="0" err="1"/>
              <a:t>pathPattern</a:t>
            </a:r>
            <a:r>
              <a:rPr lang="en-US" dirty="0"/>
              <a:t>&gt;]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5165700" y="1543285"/>
            <a:ext cx="334965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Read More:</a:t>
            </a:r>
            <a:endParaRPr lang="en-GB" dirty="0"/>
          </a:p>
          <a:p>
            <a:r>
              <a:rPr lang="en-GB" dirty="0">
                <a:hlinkClick r:id="rId4"/>
              </a:rPr>
              <a:t>https://developer.android.com/guide/topics/manifest/data-element</a:t>
            </a:r>
            <a:endParaRPr lang="en-GB" dirty="0"/>
          </a:p>
          <a:p>
            <a:endParaRPr lang="en-GB" dirty="0"/>
          </a:p>
          <a:p>
            <a:r>
              <a:rPr lang="en-US" dirty="0">
                <a:hlinkClick r:id="rId5"/>
              </a:rPr>
              <a:t>https://developer.android.com/guide/components/intents-filters#DataTest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E6EB74-5A32-C32F-D063-18D9390ED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BDB7842-DE3D-DC08-14DB-34C3738B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Intent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code below tries to start the calculator in the system.</a:t>
            </a:r>
          </a:p>
          <a:p>
            <a:pPr lvl="1"/>
            <a:r>
              <a:rPr lang="en-GB" dirty="0"/>
              <a:t>works on the Xiaomi tablet, but not on AVD android systems.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altLang="zh-CN" dirty="0"/>
              <a:t>The code below opens our university’s homepage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altLang="zh-CN" sz="1400" dirty="0"/>
              <a:t>Read more:  </a:t>
            </a:r>
            <a:r>
              <a:rPr lang="en-GB" altLang="zh-CN" sz="1400" dirty="0">
                <a:hlinkClick r:id="rId3"/>
              </a:rPr>
              <a:t>https://developer.android.google.cn/guide/components/intents-common?hl=en</a:t>
            </a:r>
            <a:endParaRPr lang="en-GB" altLang="zh-CN" sz="1400" dirty="0"/>
          </a:p>
        </p:txBody>
      </p:sp>
      <p:sp>
        <p:nvSpPr>
          <p:cNvPr id="4" name="Rectangle 3"/>
          <p:cNvSpPr/>
          <p:nvPr/>
        </p:nvSpPr>
        <p:spPr>
          <a:xfrm>
            <a:off x="754747" y="2044432"/>
            <a:ext cx="6739559" cy="1323439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Intent intent = </a:t>
            </a:r>
            <a:r>
              <a:rPr lang="en-US" sz="16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Intent();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intent.setAction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Intent.</a:t>
            </a:r>
            <a:r>
              <a:rPr lang="en-US" sz="1600" b="1" i="1" dirty="0" err="1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ACTION_MAIN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intent.addCategory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Intent.</a:t>
            </a:r>
            <a:r>
              <a:rPr lang="en-US" sz="1600" b="1" i="1" dirty="0" err="1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CATEGORY_APP_CALCULATOR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intent.setFlags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Intent.</a:t>
            </a:r>
            <a:r>
              <a:rPr lang="en-US" sz="1600" b="1" i="1" dirty="0" err="1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FLAG_ACTIVITY_NEW_TASK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startActivity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(intent);</a:t>
            </a: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4A3A73A-C3DA-C116-E828-1EBBFF8AFB9A}"/>
              </a:ext>
            </a:extLst>
          </p:cNvPr>
          <p:cNvSpPr/>
          <p:nvPr/>
        </p:nvSpPr>
        <p:spPr>
          <a:xfrm>
            <a:off x="754747" y="3981338"/>
            <a:ext cx="7480852" cy="1323439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Uri webpage =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Uri.</a:t>
            </a:r>
            <a:r>
              <a:rPr lang="en-US" sz="16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parse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"https://</a:t>
            </a:r>
            <a:r>
              <a:rPr lang="en-US" sz="1600" b="1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www.xjtlu.edu.cn</a:t>
            </a:r>
            <a:r>
              <a:rPr lang="en-US" sz="1600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Intent intent = </a:t>
            </a:r>
            <a:r>
              <a:rPr lang="en-US" sz="16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Intent(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Intent.</a:t>
            </a:r>
            <a:r>
              <a:rPr lang="en-US" sz="1600" b="1" i="1" dirty="0" err="1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ACTION_VIEW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webpage);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intent.resolveActivity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getPackageManager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()) != </a:t>
            </a:r>
            <a:r>
              <a:rPr lang="en-US" sz="16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startActivity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(intent);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7">
            <a:extLst>
              <a:ext uri="{FF2B5EF4-FFF2-40B4-BE49-F238E27FC236}">
                <a16:creationId xmlns:a16="http://schemas.microsoft.com/office/drawing/2014/main" id="{03224BA4-C009-F1B8-4A2A-B51A1B722311}"/>
              </a:ext>
            </a:extLst>
          </p:cNvPr>
          <p:cNvCxnSpPr>
            <a:cxnSpLocks/>
          </p:cNvCxnSpPr>
          <p:nvPr/>
        </p:nvCxnSpPr>
        <p:spPr>
          <a:xfrm flipH="1" flipV="1">
            <a:off x="5210791" y="4769995"/>
            <a:ext cx="402333" cy="26893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8">
            <a:extLst>
              <a:ext uri="{FF2B5EF4-FFF2-40B4-BE49-F238E27FC236}">
                <a16:creationId xmlns:a16="http://schemas.microsoft.com/office/drawing/2014/main" id="{AA225BA7-D40D-ABF0-03C8-3DCA38FFCC78}"/>
              </a:ext>
            </a:extLst>
          </p:cNvPr>
          <p:cNvSpPr txBox="1"/>
          <p:nvPr/>
        </p:nvSpPr>
        <p:spPr>
          <a:xfrm>
            <a:off x="5613124" y="4769995"/>
            <a:ext cx="2117123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Checks whether a component can handle this request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E2256E9-4F3E-BBCF-BB2D-F5BCEA35F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3189D2-834C-32A0-63EA-82261D699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23</a:t>
            </a:fld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Intent Example: Customized 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to define and use your own intent filters?</a:t>
            </a:r>
          </a:p>
          <a:p>
            <a:r>
              <a:rPr lang="en-GB" dirty="0"/>
              <a:t>They are just string values:</a:t>
            </a:r>
          </a:p>
        </p:txBody>
      </p:sp>
      <p:sp>
        <p:nvSpPr>
          <p:cNvPr id="4" name="Rectangle 3"/>
          <p:cNvSpPr/>
          <p:nvPr/>
        </p:nvSpPr>
        <p:spPr>
          <a:xfrm>
            <a:off x="1663935" y="2197681"/>
            <a:ext cx="5401090" cy="923330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Intent intent = </a:t>
            </a:r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Intent();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intent.setAction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b="1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hello_hello_helloooo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startActivity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(intent);</a:t>
            </a: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25541" y="3472276"/>
            <a:ext cx="6877878" cy="2585323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/>
              <a:t>&lt;</a:t>
            </a:r>
            <a:r>
              <a:rPr lang="en-US" b="1" dirty="0">
                <a:solidFill>
                  <a:srgbClr val="000080"/>
                </a:solidFill>
              </a:rPr>
              <a:t>activity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</a:t>
            </a:r>
            <a:r>
              <a:rPr lang="en-US" b="1" dirty="0" err="1">
                <a:solidFill>
                  <a:srgbClr val="660E7A"/>
                </a:solidFill>
              </a:rPr>
              <a:t>android</a:t>
            </a:r>
            <a:r>
              <a:rPr lang="en-US" b="1" dirty="0" err="1">
                <a:solidFill>
                  <a:srgbClr val="0000FF"/>
                </a:solidFill>
              </a:rPr>
              <a:t>:name</a:t>
            </a:r>
            <a:r>
              <a:rPr lang="en-US" b="1" dirty="0">
                <a:solidFill>
                  <a:srgbClr val="008000"/>
                </a:solidFill>
              </a:rPr>
              <a:t>=".MainActivity2"</a:t>
            </a:r>
            <a:br>
              <a:rPr lang="en-US" b="1" dirty="0">
                <a:solidFill>
                  <a:srgbClr val="008000"/>
                </a:solidFill>
              </a:rPr>
            </a:br>
            <a:r>
              <a:rPr lang="en-US" b="1" dirty="0">
                <a:solidFill>
                  <a:srgbClr val="008000"/>
                </a:solidFill>
              </a:rPr>
              <a:t>    </a:t>
            </a:r>
            <a:r>
              <a:rPr lang="en-US" b="1" dirty="0" err="1">
                <a:solidFill>
                  <a:srgbClr val="660E7A"/>
                </a:solidFill>
              </a:rPr>
              <a:t>android</a:t>
            </a:r>
            <a:r>
              <a:rPr lang="en-US" b="1" dirty="0" err="1">
                <a:solidFill>
                  <a:srgbClr val="0000FF"/>
                </a:solidFill>
              </a:rPr>
              <a:t>:label</a:t>
            </a:r>
            <a:r>
              <a:rPr lang="en-US" b="1" dirty="0">
                <a:solidFill>
                  <a:srgbClr val="008000"/>
                </a:solidFill>
              </a:rPr>
              <a:t>="@string/title_activity_main2"</a:t>
            </a:r>
            <a:br>
              <a:rPr lang="en-US" b="1" dirty="0">
                <a:solidFill>
                  <a:srgbClr val="008000"/>
                </a:solidFill>
              </a:rPr>
            </a:br>
            <a:r>
              <a:rPr lang="en-US" b="1" dirty="0">
                <a:solidFill>
                  <a:srgbClr val="008000"/>
                </a:solidFill>
              </a:rPr>
              <a:t>    </a:t>
            </a:r>
            <a:r>
              <a:rPr lang="en-US" b="1" dirty="0" err="1">
                <a:solidFill>
                  <a:srgbClr val="660E7A"/>
                </a:solidFill>
              </a:rPr>
              <a:t>android</a:t>
            </a:r>
            <a:r>
              <a:rPr lang="en-US" b="1" dirty="0" err="1">
                <a:solidFill>
                  <a:srgbClr val="0000FF"/>
                </a:solidFill>
              </a:rPr>
              <a:t>:theme</a:t>
            </a:r>
            <a:r>
              <a:rPr lang="en-US" b="1" dirty="0">
                <a:solidFill>
                  <a:srgbClr val="008000"/>
                </a:solidFill>
              </a:rPr>
              <a:t>="@style/</a:t>
            </a:r>
            <a:r>
              <a:rPr lang="en-US" b="1" dirty="0" err="1">
                <a:solidFill>
                  <a:srgbClr val="008000"/>
                </a:solidFill>
              </a:rPr>
              <a:t>AppTheme.NoActionBar</a:t>
            </a:r>
            <a:r>
              <a:rPr lang="en-US" b="1" dirty="0">
                <a:solidFill>
                  <a:srgbClr val="008000"/>
                </a:solidFill>
              </a:rPr>
              <a:t>"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&lt;</a:t>
            </a:r>
            <a:r>
              <a:rPr lang="en-US" b="1" dirty="0">
                <a:solidFill>
                  <a:srgbClr val="000080"/>
                </a:solidFill>
              </a:rPr>
              <a:t>intent-filter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    &lt;</a:t>
            </a:r>
            <a:r>
              <a:rPr lang="en-US" b="1" dirty="0">
                <a:solidFill>
                  <a:srgbClr val="000080"/>
                </a:solidFill>
              </a:rPr>
              <a:t>action </a:t>
            </a:r>
            <a:r>
              <a:rPr lang="en-US" b="1" dirty="0" err="1">
                <a:solidFill>
                  <a:srgbClr val="660E7A"/>
                </a:solidFill>
              </a:rPr>
              <a:t>android</a:t>
            </a:r>
            <a:r>
              <a:rPr lang="en-US" b="1" dirty="0" err="1">
                <a:solidFill>
                  <a:srgbClr val="0000FF"/>
                </a:solidFill>
              </a:rPr>
              <a:t>:name</a:t>
            </a:r>
            <a:r>
              <a:rPr lang="en-US" b="1" dirty="0">
                <a:solidFill>
                  <a:srgbClr val="008000"/>
                </a:solidFill>
              </a:rPr>
              <a:t>="</a:t>
            </a:r>
            <a:r>
              <a:rPr lang="en-US" b="1" dirty="0" err="1">
                <a:solidFill>
                  <a:srgbClr val="008000"/>
                </a:solidFill>
              </a:rPr>
              <a:t>hello_hello_helloooo</a:t>
            </a:r>
            <a:r>
              <a:rPr lang="en-US" b="1" dirty="0">
                <a:solidFill>
                  <a:srgbClr val="008000"/>
                </a:solidFill>
              </a:rPr>
              <a:t>" </a:t>
            </a:r>
            <a:r>
              <a:rPr lang="en-US" dirty="0"/>
              <a:t>/&gt;</a:t>
            </a:r>
            <a:br>
              <a:rPr lang="en-US" dirty="0"/>
            </a:br>
            <a:r>
              <a:rPr lang="en-US" dirty="0"/>
              <a:t>        &lt;</a:t>
            </a:r>
            <a:r>
              <a:rPr lang="en-US" b="1" dirty="0">
                <a:solidFill>
                  <a:srgbClr val="000080"/>
                </a:solidFill>
              </a:rPr>
              <a:t>category </a:t>
            </a:r>
            <a:r>
              <a:rPr lang="en-US" b="1" dirty="0" err="1">
                <a:solidFill>
                  <a:srgbClr val="660E7A"/>
                </a:solidFill>
              </a:rPr>
              <a:t>android</a:t>
            </a:r>
            <a:r>
              <a:rPr lang="en-US" b="1" dirty="0" err="1">
                <a:solidFill>
                  <a:srgbClr val="0000FF"/>
                </a:solidFill>
              </a:rPr>
              <a:t>:name</a:t>
            </a:r>
            <a:r>
              <a:rPr lang="en-US" b="1" dirty="0">
                <a:solidFill>
                  <a:srgbClr val="008000"/>
                </a:solidFill>
              </a:rPr>
              <a:t>="</a:t>
            </a:r>
            <a:r>
              <a:rPr lang="en-US" b="1" dirty="0" err="1">
                <a:solidFill>
                  <a:srgbClr val="008000"/>
                </a:solidFill>
              </a:rPr>
              <a:t>android.intent.category.DEFAULT</a:t>
            </a:r>
            <a:r>
              <a:rPr lang="en-US" b="1" dirty="0">
                <a:solidFill>
                  <a:srgbClr val="008000"/>
                </a:solidFill>
              </a:rPr>
              <a:t>" </a:t>
            </a:r>
            <a:r>
              <a:rPr lang="en-US" dirty="0"/>
              <a:t>/&gt;</a:t>
            </a:r>
            <a:br>
              <a:rPr lang="en-US" dirty="0"/>
            </a:br>
            <a:r>
              <a:rPr lang="en-US" dirty="0"/>
              <a:t>    &lt;/</a:t>
            </a:r>
            <a:r>
              <a:rPr lang="en-US" b="1" dirty="0">
                <a:solidFill>
                  <a:srgbClr val="000080"/>
                </a:solidFill>
              </a:rPr>
              <a:t>intent-filter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&lt;/</a:t>
            </a:r>
            <a:r>
              <a:rPr lang="en-US" b="1" dirty="0">
                <a:solidFill>
                  <a:srgbClr val="000080"/>
                </a:solidFill>
              </a:rPr>
              <a:t>activity</a:t>
            </a:r>
            <a:r>
              <a:rPr lang="en-US" dirty="0"/>
              <a:t>&gt;</a:t>
            </a:r>
            <a:endParaRPr lang="en-GB" dirty="0"/>
          </a:p>
        </p:txBody>
      </p:sp>
      <p:sp>
        <p:nvSpPr>
          <p:cNvPr id="6" name="Down Arrow 5"/>
          <p:cNvSpPr/>
          <p:nvPr/>
        </p:nvSpPr>
        <p:spPr>
          <a:xfrm>
            <a:off x="4132566" y="3222036"/>
            <a:ext cx="463827" cy="5830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26D0D2-A64B-6424-1D32-5B6D225C4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A2480B3-9D09-35D4-1273-8DE74A940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24</a:t>
            </a:fld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Intent Example: Get Images</a:t>
            </a:r>
          </a:p>
        </p:txBody>
      </p:sp>
      <p:sp>
        <p:nvSpPr>
          <p:cNvPr id="6" name="Rectangle 5"/>
          <p:cNvSpPr/>
          <p:nvPr/>
        </p:nvSpPr>
        <p:spPr>
          <a:xfrm>
            <a:off x="535389" y="1589990"/>
            <a:ext cx="7979962" cy="4770537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final int </a:t>
            </a:r>
            <a:r>
              <a:rPr lang="en-US" sz="1600" b="1" i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REQUEST_IMAGE_GET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selectImage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Intent intent = </a:t>
            </a:r>
            <a:r>
              <a:rPr lang="en-US" sz="16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Intent(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Intent.</a:t>
            </a:r>
            <a:r>
              <a:rPr lang="en-US" sz="1600" b="1" i="1" dirty="0" err="1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ACTION_GET_CONTENT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intent.setType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"image/*"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intent.resolveActivity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getPackageManager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()) != </a:t>
            </a:r>
            <a:r>
              <a:rPr lang="en-US" sz="16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startActivityForResult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(intent, </a:t>
            </a:r>
            <a:r>
              <a:rPr lang="en-US" sz="1600" b="1" i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REQUEST_IMAGE_GET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8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 void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onActivityResult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(</a:t>
            </a:r>
            <a:r>
              <a:rPr lang="en-US" sz="16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requestCode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resultCode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Intent data) 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1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.onActivityResult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requestCode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resultCode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data);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requestCode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sz="1600" b="1" i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REQUEST_IMAGE_GET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resultCode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sz="1600" b="1" i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RESULT_OK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Bitmap thumbnail =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data.getExtras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getParcelable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"data"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Uri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fullPhotoUri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data.getData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Do work with photo saved at </a:t>
            </a:r>
            <a:r>
              <a:rPr lang="en-US" sz="1600" i="1" dirty="0" err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fullPhotoUri</a:t>
            </a:r>
            <a:br>
              <a:rPr lang="en-US" sz="1600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B8FF2B0E-5EBB-1F97-83BA-16BA2DE099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1227" y="196860"/>
            <a:ext cx="1954332" cy="22575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E4E3E-B679-94FC-CA95-FEAC8DFCF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621C77-BEF8-FC95-C0D3-671A008D6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571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应用程序&#10;&#10;描述已自动生成">
            <a:extLst>
              <a:ext uri="{FF2B5EF4-FFF2-40B4-BE49-F238E27FC236}">
                <a16:creationId xmlns:a16="http://schemas.microsoft.com/office/drawing/2014/main" id="{28DB3738-F9A3-7BCD-83E4-FBDA9AF70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5345" y="417182"/>
            <a:ext cx="5672469" cy="567246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3372D30-AF83-4448-991C-4C41DCC74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Service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09513D-BC8A-6A43-8C07-DF28063C4E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startService</a:t>
            </a:r>
            <a:endParaRPr lang="en-GB" dirty="0"/>
          </a:p>
          <a:p>
            <a:r>
              <a:rPr lang="en-GB" dirty="0" err="1"/>
              <a:t>bindService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B9A94A-5C90-979B-E85F-B966E2B1E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0B3C-2FCF-EAB1-6997-562A0480A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7453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39C0F39-500C-88AE-CC7E-4365215F1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Service Component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B933833-B4C3-6D4E-CB9E-F96F6C8B1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 </a:t>
            </a:r>
            <a:r>
              <a:rPr lang="en-US" altLang="zh-CN" i="1" dirty="0"/>
              <a:t>service</a:t>
            </a:r>
            <a:r>
              <a:rPr lang="en-US" altLang="zh-CN" dirty="0"/>
              <a:t> is a general-purpose </a:t>
            </a:r>
            <a:r>
              <a:rPr lang="en-US" altLang="zh-CN" u="sng" dirty="0"/>
              <a:t>entry point</a:t>
            </a:r>
            <a:r>
              <a:rPr lang="en-US" altLang="zh-CN" dirty="0"/>
              <a:t> for keeping an app running in the background for all kinds of reasons.</a:t>
            </a:r>
          </a:p>
          <a:p>
            <a:r>
              <a:rPr lang="en-GB" altLang="zh-CN" dirty="0"/>
              <a:t>Service can perform a longer-running operation while not interacting with the user</a:t>
            </a:r>
          </a:p>
          <a:p>
            <a:pPr lvl="1"/>
            <a:r>
              <a:rPr lang="en-GB" altLang="zh-CN" dirty="0"/>
              <a:t>Sync data in the background: </a:t>
            </a:r>
            <a:r>
              <a:rPr lang="en-GB" altLang="zh-CN" dirty="0" err="1"/>
              <a:t>Seafile</a:t>
            </a:r>
            <a:r>
              <a:rPr lang="en-GB" altLang="zh-CN" dirty="0"/>
              <a:t> (Box)</a:t>
            </a:r>
          </a:p>
          <a:p>
            <a:pPr lvl="1"/>
            <a:r>
              <a:rPr lang="en-GB" altLang="zh-CN" dirty="0"/>
              <a:t>Play music (a playlist) in the background: Spotify, QQ Music.</a:t>
            </a:r>
          </a:p>
          <a:p>
            <a:pPr lvl="1"/>
            <a:r>
              <a:rPr lang="en-GB" altLang="zh-CN" dirty="0"/>
              <a:t>Live wallpaper for home screen.</a:t>
            </a:r>
          </a:p>
          <a:p>
            <a:pPr lvl="1"/>
            <a:endParaRPr lang="en-GB" altLang="zh-CN" dirty="0"/>
          </a:p>
          <a:p>
            <a:pPr lvl="2"/>
            <a:endParaRPr lang="en-GB" altLang="zh-CN" dirty="0"/>
          </a:p>
          <a:p>
            <a:pPr lvl="2"/>
            <a:endParaRPr lang="en-GB" altLang="zh-CN" dirty="0"/>
          </a:p>
          <a:p>
            <a:pPr lvl="2"/>
            <a:endParaRPr lang="en-GB" altLang="zh-CN" dirty="0"/>
          </a:p>
          <a:p>
            <a:r>
              <a:rPr lang="en-GB" altLang="zh-CN" dirty="0"/>
              <a:t>It can also be used to supply functionality</a:t>
            </a:r>
            <a:br>
              <a:rPr lang="en-GB" altLang="zh-CN" dirty="0"/>
            </a:br>
            <a:r>
              <a:rPr lang="en-GB" altLang="zh-CN" dirty="0"/>
              <a:t>for other applications to use.</a:t>
            </a:r>
          </a:p>
          <a:p>
            <a:pPr lvl="1"/>
            <a:r>
              <a:rPr lang="en-GB" altLang="zh-CN" dirty="0" err="1"/>
              <a:t>InputMethodService</a:t>
            </a:r>
            <a:endParaRPr lang="en-GB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4E92CB-D92C-91E5-8079-C232806FC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D938598-DF13-3B04-0411-3584BDEEC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27</a:t>
            </a:fld>
            <a:endParaRPr lang="zh-CN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159A375-88E7-595E-F424-83D5F2BB2626}"/>
              </a:ext>
            </a:extLst>
          </p:cNvPr>
          <p:cNvGrpSpPr/>
          <p:nvPr/>
        </p:nvGrpSpPr>
        <p:grpSpPr>
          <a:xfrm>
            <a:off x="3570005" y="3850845"/>
            <a:ext cx="914400" cy="914400"/>
            <a:chOff x="3955370" y="3719414"/>
            <a:chExt cx="914400" cy="914400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2BBD48F1-DA72-AFEF-8ABC-DA15B8B546C5}"/>
                </a:ext>
              </a:extLst>
            </p:cNvPr>
            <p:cNvSpPr/>
            <p:nvPr/>
          </p:nvSpPr>
          <p:spPr>
            <a:xfrm>
              <a:off x="3955370" y="3719414"/>
              <a:ext cx="914400" cy="914400"/>
            </a:xfrm>
            <a:prstGeom prst="roundRect">
              <a:avLst/>
            </a:prstGeom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图片 16" descr="图标&#10;&#10;描述已自动生成">
              <a:extLst>
                <a:ext uri="{FF2B5EF4-FFF2-40B4-BE49-F238E27FC236}">
                  <a16:creationId xmlns:a16="http://schemas.microsoft.com/office/drawing/2014/main" id="{53321D43-559E-D061-8398-8C246F584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92159" y="3756203"/>
              <a:ext cx="840822" cy="840822"/>
            </a:xfrm>
            <a:prstGeom prst="rect">
              <a:avLst/>
            </a:prstGeom>
          </p:spPr>
        </p:pic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A43F66E-3C27-4679-5BAB-281D80159440}"/>
              </a:ext>
            </a:extLst>
          </p:cNvPr>
          <p:cNvGrpSpPr/>
          <p:nvPr/>
        </p:nvGrpSpPr>
        <p:grpSpPr>
          <a:xfrm>
            <a:off x="1190403" y="3850845"/>
            <a:ext cx="914400" cy="914400"/>
            <a:chOff x="1224191" y="3719415"/>
            <a:chExt cx="914400" cy="914400"/>
          </a:xfrm>
        </p:grpSpPr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63A70EC3-4C01-B0A6-D18A-573EA85D5AF5}"/>
                </a:ext>
              </a:extLst>
            </p:cNvPr>
            <p:cNvSpPr/>
            <p:nvPr/>
          </p:nvSpPr>
          <p:spPr>
            <a:xfrm>
              <a:off x="1224191" y="3719415"/>
              <a:ext cx="914400" cy="914400"/>
            </a:xfrm>
            <a:prstGeom prst="roundRect">
              <a:avLst/>
            </a:prstGeom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图片 8" descr="图标&#10;&#10;描述已自动生成">
              <a:extLst>
                <a:ext uri="{FF2B5EF4-FFF2-40B4-BE49-F238E27FC236}">
                  <a16:creationId xmlns:a16="http://schemas.microsoft.com/office/drawing/2014/main" id="{4792ED15-BDF5-08CF-7D2D-1AC5AE67F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82770" y="3777994"/>
              <a:ext cx="797241" cy="797241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333EA16-04E2-FF08-A4F6-2D5F73EDC272}"/>
              </a:ext>
            </a:extLst>
          </p:cNvPr>
          <p:cNvGrpSpPr/>
          <p:nvPr/>
        </p:nvGrpSpPr>
        <p:grpSpPr>
          <a:xfrm>
            <a:off x="2381089" y="3850845"/>
            <a:ext cx="914400" cy="914400"/>
            <a:chOff x="2535131" y="3719414"/>
            <a:chExt cx="914400" cy="914400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400C8521-10FF-8259-6659-E0026746C41E}"/>
                </a:ext>
              </a:extLst>
            </p:cNvPr>
            <p:cNvSpPr/>
            <p:nvPr/>
          </p:nvSpPr>
          <p:spPr>
            <a:xfrm>
              <a:off x="2535131" y="3719414"/>
              <a:ext cx="914400" cy="914400"/>
            </a:xfrm>
            <a:prstGeom prst="roundRect">
              <a:avLst/>
            </a:prstGeom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形 10">
              <a:extLst>
                <a:ext uri="{FF2B5EF4-FFF2-40B4-BE49-F238E27FC236}">
                  <a16:creationId xmlns:a16="http://schemas.microsoft.com/office/drawing/2014/main" id="{5B44D23E-1722-9EC0-1E85-768D9C5F0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27265" y="3794409"/>
              <a:ext cx="730132" cy="764410"/>
            </a:xfrm>
            <a:prstGeom prst="rect">
              <a:avLst/>
            </a:prstGeom>
          </p:spPr>
        </p:pic>
      </p:grpSp>
      <p:pic>
        <p:nvPicPr>
          <p:cNvPr id="25" name="图片 24" descr="电脑键盘&#10;&#10;描述已自动生成">
            <a:extLst>
              <a:ext uri="{FF2B5EF4-FFF2-40B4-BE49-F238E27FC236}">
                <a16:creationId xmlns:a16="http://schemas.microsoft.com/office/drawing/2014/main" id="{26417D9A-B994-7952-C3E4-93C74F8738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1745" y="4355410"/>
            <a:ext cx="2458121" cy="18435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9942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EBE78-F9DB-A06B-F1A1-9A802FE96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Types of Services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3F36B7-6EAC-C880-8FF0-141BD0D71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Foreground service</a:t>
            </a:r>
            <a:r>
              <a:rPr lang="en-US" altLang="zh-CN" dirty="0"/>
              <a:t>: performs some operation</a:t>
            </a:r>
            <a:br>
              <a:rPr lang="en-US" altLang="zh-CN" dirty="0"/>
            </a:br>
            <a:r>
              <a:rPr lang="en-US" altLang="zh-CN" dirty="0"/>
              <a:t>that is noticeable to the user.</a:t>
            </a:r>
          </a:p>
          <a:p>
            <a:pPr lvl="1"/>
            <a:r>
              <a:rPr lang="en-US" altLang="zh-CN" dirty="0"/>
              <a:t>Foreground service must display a notification.</a:t>
            </a:r>
          </a:p>
          <a:p>
            <a:pPr lvl="1"/>
            <a:r>
              <a:rPr lang="en-US" altLang="zh-CN" dirty="0"/>
              <a:t>E.g., Audio app use foreground service to play music.</a:t>
            </a:r>
          </a:p>
          <a:p>
            <a:r>
              <a:rPr lang="en-US" altLang="zh-CN" b="1" dirty="0"/>
              <a:t>Background service</a:t>
            </a:r>
            <a:r>
              <a:rPr lang="en-US" altLang="zh-CN" dirty="0"/>
              <a:t>: performs an operation </a:t>
            </a:r>
            <a:br>
              <a:rPr lang="en-US" altLang="zh-CN" dirty="0"/>
            </a:br>
            <a:r>
              <a:rPr lang="en-US" altLang="zh-CN" dirty="0"/>
              <a:t>that isn't directly noticed by the user.</a:t>
            </a:r>
          </a:p>
          <a:p>
            <a:pPr lvl="1"/>
            <a:r>
              <a:rPr lang="en-US" altLang="zh-CN" dirty="0"/>
              <a:t>E.g., download some information from the Internet.</a:t>
            </a:r>
          </a:p>
          <a:p>
            <a:r>
              <a:rPr lang="en-US" altLang="zh-CN" b="1" dirty="0"/>
              <a:t>Bound service</a:t>
            </a:r>
            <a:r>
              <a:rPr lang="en-US" altLang="zh-CN" dirty="0"/>
              <a:t>: only started when another app </a:t>
            </a:r>
            <a:br>
              <a:rPr lang="en-US" altLang="zh-CN" dirty="0"/>
            </a:br>
            <a:r>
              <a:rPr lang="en-US" altLang="zh-CN" dirty="0"/>
              <a:t>component calls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bindService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zh-CN" dirty="0"/>
              <a:t> to bind to </a:t>
            </a:r>
            <a:br>
              <a:rPr lang="en-US" altLang="zh-CN" dirty="0"/>
            </a:br>
            <a:r>
              <a:rPr lang="en-US" altLang="zh-CN" dirty="0"/>
              <a:t>this service.</a:t>
            </a:r>
          </a:p>
          <a:p>
            <a:pPr lvl="2"/>
            <a:endParaRPr lang="en-US" altLang="zh-CN" dirty="0"/>
          </a:p>
          <a:p>
            <a:r>
              <a:rPr lang="en-US" altLang="zh-CN" dirty="0"/>
              <a:t>One can create services with mixed features. E.g., a background service that allows other components to bind.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4920D4-2175-B82A-D17C-E870F77F0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D2278F-9802-80F4-A7CA-D683E6C63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pic>
        <p:nvPicPr>
          <p:cNvPr id="7" name="图片 6" descr="电脑萤幕画面&#10;&#10;描述已自动生成">
            <a:extLst>
              <a:ext uri="{FF2B5EF4-FFF2-40B4-BE49-F238E27FC236}">
                <a16:creationId xmlns:a16="http://schemas.microsoft.com/office/drawing/2014/main" id="{01626BAB-0B69-3215-AD20-D9DC6FF8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1236" y="1336268"/>
            <a:ext cx="1746926" cy="34938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47604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04EEA2-DABA-D546-B881-CDF29F3AD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 Service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DAE2A2-8F62-A940-B096-BEEDADA9C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Create a class that extends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android.app.Service</a:t>
            </a:r>
            <a:r>
              <a:rPr lang="en-US" dirty="0"/>
              <a:t>.</a:t>
            </a:r>
          </a:p>
          <a:p>
            <a:pPr lvl="1"/>
            <a:endParaRPr lang="en-GB" dirty="0"/>
          </a:p>
          <a:p>
            <a:r>
              <a:rPr lang="en-GB" dirty="0"/>
              <a:t>Override </a:t>
            </a:r>
            <a:r>
              <a:rPr lang="en-GB" u="sng" dirty="0"/>
              <a:t>needed</a:t>
            </a:r>
            <a:r>
              <a:rPr lang="en-GB" dirty="0"/>
              <a:t> call-back functions of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lang="en-GB" dirty="0"/>
              <a:t>.</a:t>
            </a:r>
          </a:p>
          <a:p>
            <a:pPr lvl="1"/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onStartCommand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onBind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onCreate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onDestroy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GB" dirty="0"/>
          </a:p>
          <a:p>
            <a:r>
              <a:rPr lang="en-GB" dirty="0"/>
              <a:t>Register your class inside </a:t>
            </a:r>
            <a:r>
              <a:rPr lang="en-GB" dirty="0" err="1"/>
              <a:t>AndroidManifest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68756E-E285-3A4A-A1DE-9AE02CE4BDA4}"/>
              </a:ext>
            </a:extLst>
          </p:cNvPr>
          <p:cNvSpPr/>
          <p:nvPr/>
        </p:nvSpPr>
        <p:spPr>
          <a:xfrm>
            <a:off x="998112" y="4607303"/>
            <a:ext cx="5170868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/>
              <a:t>&lt;</a:t>
            </a:r>
            <a:r>
              <a:rPr lang="en-US" sz="2400" b="1" dirty="0">
                <a:solidFill>
                  <a:srgbClr val="000080"/>
                </a:solidFill>
              </a:rPr>
              <a:t>service</a:t>
            </a:r>
            <a:br>
              <a:rPr lang="en-US" sz="2400" b="1" dirty="0">
                <a:solidFill>
                  <a:srgbClr val="000080"/>
                </a:solidFill>
              </a:rPr>
            </a:br>
            <a:r>
              <a:rPr lang="en-US" sz="2400" b="1" dirty="0">
                <a:solidFill>
                  <a:srgbClr val="000080"/>
                </a:solidFill>
              </a:rPr>
              <a:t>    </a:t>
            </a:r>
            <a:r>
              <a:rPr lang="en-US" sz="2400" b="1" dirty="0" err="1">
                <a:solidFill>
                  <a:srgbClr val="660E7A"/>
                </a:solidFill>
              </a:rPr>
              <a:t>android</a:t>
            </a:r>
            <a:r>
              <a:rPr lang="en-US" sz="2400" b="1" dirty="0" err="1">
                <a:solidFill>
                  <a:srgbClr val="0000FF"/>
                </a:solidFill>
              </a:rPr>
              <a:t>:name</a:t>
            </a:r>
            <a:r>
              <a:rPr lang="en-US" sz="2400" b="1" dirty="0">
                <a:solidFill>
                  <a:srgbClr val="0000FF"/>
                </a:solidFill>
              </a:rPr>
              <a:t>=</a:t>
            </a:r>
            <a:r>
              <a:rPr lang="en-US" sz="2400" b="1" dirty="0">
                <a:solidFill>
                  <a:srgbClr val="008000"/>
                </a:solidFill>
              </a:rPr>
              <a:t>".</a:t>
            </a:r>
            <a:r>
              <a:rPr lang="en-US" sz="2400" b="1" dirty="0" err="1">
                <a:solidFill>
                  <a:srgbClr val="008000"/>
                </a:solidFill>
              </a:rPr>
              <a:t>MyService</a:t>
            </a:r>
            <a:r>
              <a:rPr lang="en-US" sz="2400" b="1" dirty="0">
                <a:solidFill>
                  <a:srgbClr val="008000"/>
                </a:solidFill>
              </a:rPr>
              <a:t>"</a:t>
            </a:r>
            <a:br>
              <a:rPr lang="en-US" sz="2400" b="1" dirty="0">
                <a:solidFill>
                  <a:srgbClr val="008000"/>
                </a:solidFill>
              </a:rPr>
            </a:br>
            <a:r>
              <a:rPr lang="en-US" sz="2400" b="1" dirty="0">
                <a:solidFill>
                  <a:srgbClr val="008000"/>
                </a:solidFill>
              </a:rPr>
              <a:t>    </a:t>
            </a:r>
            <a:r>
              <a:rPr lang="en-US" sz="2400" b="1" dirty="0" err="1">
                <a:solidFill>
                  <a:srgbClr val="660E7A"/>
                </a:solidFill>
              </a:rPr>
              <a:t>android</a:t>
            </a:r>
            <a:r>
              <a:rPr lang="en-US" sz="2400" b="1" dirty="0" err="1">
                <a:solidFill>
                  <a:srgbClr val="0000FF"/>
                </a:solidFill>
              </a:rPr>
              <a:t>:enabled</a:t>
            </a:r>
            <a:r>
              <a:rPr lang="en-US" sz="2400" b="1" dirty="0">
                <a:solidFill>
                  <a:srgbClr val="0000FF"/>
                </a:solidFill>
              </a:rPr>
              <a:t>=</a:t>
            </a:r>
            <a:r>
              <a:rPr lang="en-US" sz="2400" b="1" dirty="0">
                <a:solidFill>
                  <a:srgbClr val="008000"/>
                </a:solidFill>
              </a:rPr>
              <a:t>"true"</a:t>
            </a:r>
            <a:r>
              <a:rPr lang="en-US" sz="2400" dirty="0"/>
              <a:t>&gt;&lt;/</a:t>
            </a:r>
            <a:r>
              <a:rPr lang="en-US" sz="2400" b="1" dirty="0">
                <a:solidFill>
                  <a:srgbClr val="000080"/>
                </a:solidFill>
              </a:rPr>
              <a:t>service</a:t>
            </a:r>
            <a:r>
              <a:rPr lang="en-US" sz="2400" dirty="0"/>
              <a:t>&gt;</a:t>
            </a:r>
            <a:endParaRPr lang="en-GB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FD3089-4F6C-8C4D-9A0F-B47F3B100B11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5105401" y="5193958"/>
            <a:ext cx="137464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EF806EB-6820-264E-8852-D00268E04EED}"/>
              </a:ext>
            </a:extLst>
          </p:cNvPr>
          <p:cNvSpPr txBox="1"/>
          <p:nvPr/>
        </p:nvSpPr>
        <p:spPr>
          <a:xfrm>
            <a:off x="6480047" y="4778459"/>
            <a:ext cx="16658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Class name:</a:t>
            </a:r>
          </a:p>
          <a:p>
            <a:r>
              <a:rPr lang="en-GB" sz="2400" dirty="0" err="1"/>
              <a:t>MyService</a:t>
            </a:r>
            <a:endParaRPr lang="en-GB" sz="2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15FF18-2E49-4BBB-175D-53F20388A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436337-57EA-A5F0-7BE7-B4FC41BE7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9456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1EC0FF-5EBB-D0E9-C211-1C0BCB763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Android App </a:t>
            </a:r>
            <a:r>
              <a:rPr lang="en-US" altLang="zh-CN" dirty="0">
                <a:solidFill>
                  <a:srgbClr val="FF0000"/>
                </a:solidFill>
              </a:rPr>
              <a:t>Components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2D028F-F38F-3776-ECA4-DEDA7FCEE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App components are the essential building blocks of an Android app.</a:t>
            </a:r>
          </a:p>
          <a:p>
            <a:r>
              <a:rPr lang="en-US" altLang="zh-CN" dirty="0"/>
              <a:t>Each component is an entry point through which the system or a user can enter your app.</a:t>
            </a:r>
          </a:p>
          <a:p>
            <a:pPr lvl="2"/>
            <a:endParaRPr lang="en-US" altLang="zh-CN" dirty="0"/>
          </a:p>
          <a:p>
            <a:r>
              <a:rPr lang="en-US" altLang="zh-CN" dirty="0"/>
              <a:t>There are four types of app components:</a:t>
            </a:r>
          </a:p>
          <a:p>
            <a:pPr lvl="1"/>
            <a:r>
              <a:rPr lang="en-US" altLang="zh-CN" b="1" dirty="0"/>
              <a:t>Activities</a:t>
            </a:r>
            <a:r>
              <a:rPr lang="en-US" altLang="zh-CN" dirty="0"/>
              <a:t>: Designed for interacting with users.</a:t>
            </a:r>
          </a:p>
          <a:p>
            <a:pPr lvl="1"/>
            <a:r>
              <a:rPr lang="en-US" altLang="zh-CN" b="1" dirty="0"/>
              <a:t>Services</a:t>
            </a:r>
            <a:r>
              <a:rPr lang="en-US" altLang="zh-CN" dirty="0"/>
              <a:t>: Keeps an app running in the background.</a:t>
            </a:r>
          </a:p>
          <a:p>
            <a:pPr lvl="1"/>
            <a:r>
              <a:rPr lang="en-US" altLang="zh-CN" b="1" dirty="0"/>
              <a:t>Broadcast receivers</a:t>
            </a:r>
            <a:r>
              <a:rPr lang="en-US" altLang="zh-CN" dirty="0"/>
              <a:t>: Allows your app awake and respond to system events.</a:t>
            </a:r>
          </a:p>
          <a:p>
            <a:pPr lvl="1"/>
            <a:r>
              <a:rPr lang="en-US" altLang="zh-CN" b="1" dirty="0"/>
              <a:t>Content providers</a:t>
            </a:r>
            <a:r>
              <a:rPr lang="en-US" altLang="zh-CN" dirty="0"/>
              <a:t>: Allows sharing of various kinds of data between apps.</a:t>
            </a:r>
          </a:p>
          <a:p>
            <a:r>
              <a:rPr lang="en-US" altLang="zh-CN" dirty="0"/>
              <a:t>In the slides today, the word “component” specifically</a:t>
            </a:r>
            <a:r>
              <a:rPr lang="zh-CN" altLang="en-US" dirty="0"/>
              <a:t> </a:t>
            </a:r>
            <a:r>
              <a:rPr lang="en-US" altLang="zh-CN" dirty="0"/>
              <a:t>means</a:t>
            </a:r>
            <a:r>
              <a:rPr lang="zh-CN" altLang="en-US" dirty="0"/>
              <a:t> </a:t>
            </a:r>
            <a:r>
              <a:rPr lang="en-US" altLang="zh-CN" dirty="0"/>
              <a:t>one of the</a:t>
            </a:r>
            <a:r>
              <a:rPr lang="zh-CN" altLang="en-US" dirty="0"/>
              <a:t> </a:t>
            </a:r>
            <a:r>
              <a:rPr lang="en-US" altLang="zh-CN" dirty="0"/>
              <a:t>above</a:t>
            </a:r>
            <a:r>
              <a:rPr lang="zh-CN" altLang="en-US" dirty="0"/>
              <a:t> </a:t>
            </a:r>
            <a:r>
              <a:rPr lang="en-US" altLang="zh-CN" dirty="0"/>
              <a:t>4.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E6DF72-3195-A8AE-D88A-9742C25D4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C741827-F250-0E57-FCCE-B19FCAAF6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94508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715654-0B26-BB45-9DB4-E59C5C7C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39" y="275130"/>
            <a:ext cx="8524522" cy="57151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1D3E39-728C-00C3-A7EF-452580585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D861D5-1190-748B-640E-32CA963AD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03410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52F50E-FEA9-8246-8DF0-CA7134820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Starting a Service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EF1DBA-6184-8B4B-8672-8B0EF938E8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264514"/>
            <a:ext cx="4140044" cy="4912449"/>
          </a:xfrm>
        </p:spPr>
        <p:txBody>
          <a:bodyPr>
            <a:normAutofit/>
          </a:bodyPr>
          <a:lstStyle/>
          <a:p>
            <a:r>
              <a:rPr lang="en-GB" b="1" dirty="0" err="1"/>
              <a:t>Context.startService</a:t>
            </a:r>
            <a:r>
              <a:rPr lang="en-GB" b="1" dirty="0"/>
              <a:t>()</a:t>
            </a:r>
            <a:r>
              <a:rPr lang="en-GB" dirty="0"/>
              <a:t>:</a:t>
            </a:r>
          </a:p>
          <a:p>
            <a:pPr lvl="1"/>
            <a:r>
              <a:rPr lang="en-US" dirty="0"/>
              <a:t>This service can run in the background </a:t>
            </a:r>
            <a:r>
              <a:rPr lang="en-US" u="sng" dirty="0">
                <a:solidFill>
                  <a:srgbClr val="FF0000"/>
                </a:solidFill>
              </a:rPr>
              <a:t>indefinitely</a:t>
            </a:r>
            <a:r>
              <a:rPr lang="en-US" dirty="0"/>
              <a:t>, even if the component that started it is destroyed.</a:t>
            </a:r>
          </a:p>
          <a:p>
            <a:pPr lvl="1"/>
            <a:r>
              <a:rPr lang="en-US" dirty="0"/>
              <a:t>Cannot interact with the service once it is started.</a:t>
            </a:r>
          </a:p>
          <a:p>
            <a:r>
              <a:rPr lang="en-GB" b="1" dirty="0" err="1"/>
              <a:t>Context.bindService</a:t>
            </a:r>
            <a:r>
              <a:rPr lang="en-GB" b="1" dirty="0"/>
              <a:t>():</a:t>
            </a:r>
          </a:p>
          <a:p>
            <a:pPr lvl="1"/>
            <a:r>
              <a:rPr lang="en-US" dirty="0"/>
              <a:t>This service only lives while it serves another component.</a:t>
            </a:r>
          </a:p>
          <a:p>
            <a:pPr lvl="1"/>
            <a:r>
              <a:rPr lang="en-US" dirty="0"/>
              <a:t>If its last component unbinds, the service will be destroyed by the Android System.</a:t>
            </a:r>
          </a:p>
          <a:p>
            <a:pPr lvl="1"/>
            <a:r>
              <a:rPr lang="en-US" dirty="0"/>
              <a:t>Can interact with the service.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2B305428-6D06-9FB4-1655-070768236F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8694" y="1265238"/>
            <a:ext cx="3607111" cy="4911725"/>
          </a:xfrm>
          <a:prstGeom prst="rect">
            <a:avLst/>
          </a:prstGeom>
          <a:effectLst/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609814-33B4-346E-12AF-AE732658B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329A0C-C8A6-8D1E-0781-26301435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4009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ABDDED-FAA6-2C38-D9E0-03259FB0A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Service: Call-backs</a:t>
            </a:r>
            <a:endParaRPr lang="zh-CN" altLang="en-US" dirty="0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F27FCB02-A85C-DF9A-4BF0-365E116DA2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tretch/>
        </p:blipFill>
        <p:spPr>
          <a:xfrm>
            <a:off x="687469" y="1265238"/>
            <a:ext cx="3768561" cy="4911725"/>
          </a:xfrm>
          <a:prstGeom prst="rect">
            <a:avLst/>
          </a:prstGeom>
          <a:effectLst/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71E0AAE-E972-8CB2-59E1-13B13D382A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All call-back functions </a:t>
            </a:r>
            <a:r>
              <a:rPr lang="en-US" altLang="zh-CN" dirty="0">
                <a:solidFill>
                  <a:srgbClr val="FF0000"/>
                </a:solidFill>
              </a:rPr>
              <a:t>run on the UI thread</a:t>
            </a:r>
            <a:r>
              <a:rPr lang="en-US" altLang="zh-CN" dirty="0"/>
              <a:t>.</a:t>
            </a:r>
          </a:p>
          <a:p>
            <a:r>
              <a:rPr lang="en-US" altLang="zh-CN" b="1" dirty="0" err="1"/>
              <a:t>onCreate</a:t>
            </a:r>
            <a:r>
              <a:rPr lang="en-US" altLang="zh-CN" dirty="0"/>
              <a:t>: executed </a:t>
            </a:r>
            <a:r>
              <a:rPr lang="en-US" altLang="zh-CN" u="sng" dirty="0"/>
              <a:t>once</a:t>
            </a:r>
            <a:r>
              <a:rPr lang="en-US" altLang="zh-CN" dirty="0"/>
              <a:t> when this service is created.</a:t>
            </a:r>
          </a:p>
          <a:p>
            <a:r>
              <a:rPr lang="en-US" altLang="zh-CN" b="1" dirty="0" err="1"/>
              <a:t>onStartCommand</a:t>
            </a:r>
            <a:r>
              <a:rPr lang="en-US" altLang="zh-CN" dirty="0"/>
              <a:t>: executed if this service is started by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startService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zh-CN" dirty="0"/>
              <a:t>.</a:t>
            </a:r>
          </a:p>
          <a:p>
            <a:r>
              <a:rPr lang="en-US" altLang="zh-CN" b="1" dirty="0" err="1"/>
              <a:t>onBind</a:t>
            </a:r>
            <a:r>
              <a:rPr lang="en-US" altLang="zh-CN" dirty="0"/>
              <a:t>: executed when another component calls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bindService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zh-CN" dirty="0"/>
              <a:t>.</a:t>
            </a:r>
          </a:p>
          <a:p>
            <a:r>
              <a:rPr lang="en-US" altLang="zh-CN" b="1" dirty="0" err="1"/>
              <a:t>onDestory</a:t>
            </a:r>
            <a:r>
              <a:rPr lang="en-US" altLang="zh-CN" dirty="0"/>
              <a:t>: executed when the service is about to stop.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CFC5CF-9526-1BBB-5B86-1B270EA94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02A36E-77D2-484A-4653-23C837F4A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6266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C03B63E5-6FF3-7262-C097-034B5E45E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Service Example: </a:t>
            </a:r>
            <a:r>
              <a:rPr lang="en-US" altLang="zh-CN" dirty="0" err="1"/>
              <a:t>MusicPlayerDemo</a:t>
            </a:r>
            <a:endParaRPr lang="zh-CN" alt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68D723-227A-BF53-239E-CF05090EA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D5F6DD-C1EA-1B68-B1A3-09AD988AC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33</a:t>
            </a:fld>
            <a:endParaRPr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5D03BE1-76ED-F1C9-F5E9-D21A5B51047A}"/>
              </a:ext>
            </a:extLst>
          </p:cNvPr>
          <p:cNvGrpSpPr/>
          <p:nvPr/>
        </p:nvGrpSpPr>
        <p:grpSpPr>
          <a:xfrm>
            <a:off x="334445" y="2147252"/>
            <a:ext cx="1609158" cy="3445842"/>
            <a:chOff x="255217" y="2147252"/>
            <a:chExt cx="1609158" cy="344584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EF0971D-5985-D54C-F3BD-F748AE48C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559" y="2147252"/>
              <a:ext cx="1402474" cy="3004815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12B5D3C-3CC8-955D-FB68-68ADF8D1B953}"/>
                </a:ext>
              </a:extLst>
            </p:cNvPr>
            <p:cNvSpPr txBox="1"/>
            <p:nvPr/>
          </p:nvSpPr>
          <p:spPr>
            <a:xfrm>
              <a:off x="255217" y="5254540"/>
              <a:ext cx="16091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 err="1"/>
                <a:t>GreetingsActivity</a:t>
              </a:r>
              <a:endParaRPr lang="zh-CN" altLang="en-US" sz="1600" dirty="0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8F5747D-7C44-1BDD-6B14-C09B3EDD870B}"/>
              </a:ext>
            </a:extLst>
          </p:cNvPr>
          <p:cNvGrpSpPr/>
          <p:nvPr/>
        </p:nvGrpSpPr>
        <p:grpSpPr>
          <a:xfrm>
            <a:off x="2576921" y="2147252"/>
            <a:ext cx="1629870" cy="3445842"/>
            <a:chOff x="2576921" y="2147252"/>
            <a:chExt cx="1629870" cy="344584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DFA726B1-7E73-E9C3-E99E-0EF3A9DB6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80263" y="2147252"/>
              <a:ext cx="1402474" cy="3004816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97EE630-BAEA-F5EF-9715-1527EFA29A83}"/>
                </a:ext>
              </a:extLst>
            </p:cNvPr>
            <p:cNvSpPr txBox="1"/>
            <p:nvPr/>
          </p:nvSpPr>
          <p:spPr>
            <a:xfrm>
              <a:off x="2576921" y="5254540"/>
              <a:ext cx="16298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 err="1"/>
                <a:t>AlbumListActivity</a:t>
              </a:r>
              <a:endParaRPr lang="zh-CN" altLang="en-US" sz="1600" dirty="0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0D72DEA-6F07-E015-34BC-30821933A847}"/>
              </a:ext>
            </a:extLst>
          </p:cNvPr>
          <p:cNvGrpSpPr/>
          <p:nvPr/>
        </p:nvGrpSpPr>
        <p:grpSpPr>
          <a:xfrm>
            <a:off x="4835531" y="2147252"/>
            <a:ext cx="1629870" cy="3691697"/>
            <a:chOff x="4888269" y="2147252"/>
            <a:chExt cx="1629870" cy="3691697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DE0F7066-6610-4206-AFE7-B3FDD25FD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01967" y="2147252"/>
              <a:ext cx="1402474" cy="3004815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5A05823-A5B3-5590-93A5-09C7F6A99248}"/>
                </a:ext>
              </a:extLst>
            </p:cNvPr>
            <p:cNvSpPr txBox="1"/>
            <p:nvPr/>
          </p:nvSpPr>
          <p:spPr>
            <a:xfrm>
              <a:off x="4888269" y="5254174"/>
              <a:ext cx="16298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 err="1"/>
                <a:t>AlbumListActivity</a:t>
              </a:r>
              <a:br>
                <a:rPr lang="en-US" altLang="zh-CN" sz="1600" dirty="0"/>
              </a:br>
              <a:r>
                <a:rPr lang="en-US" altLang="zh-CN" sz="1600" dirty="0"/>
                <a:t>(albums loaded)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EE7CA39-04F0-694F-A388-4709F2A564BF}"/>
              </a:ext>
            </a:extLst>
          </p:cNvPr>
          <p:cNvGrpSpPr/>
          <p:nvPr/>
        </p:nvGrpSpPr>
        <p:grpSpPr>
          <a:xfrm>
            <a:off x="7094142" y="2147252"/>
            <a:ext cx="1861535" cy="3445476"/>
            <a:chOff x="7094142" y="2147252"/>
            <a:chExt cx="1861535" cy="3445476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7185E9E-429A-8B83-2333-7277F090C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23671" y="2147252"/>
              <a:ext cx="1402474" cy="3004815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15EE401-7B4E-4BC7-083D-BDDC7666B082}"/>
                </a:ext>
              </a:extLst>
            </p:cNvPr>
            <p:cNvSpPr txBox="1"/>
            <p:nvPr/>
          </p:nvSpPr>
          <p:spPr>
            <a:xfrm>
              <a:off x="7094142" y="5254174"/>
              <a:ext cx="18615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 err="1"/>
                <a:t>AlbumPlayerActivity</a:t>
              </a:r>
              <a:endParaRPr lang="zh-CN" altLang="en-US" sz="1600" dirty="0"/>
            </a:p>
          </p:txBody>
        </p:sp>
      </p:grp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5A34931F-5135-AFCC-E747-FD9245F3A80B}"/>
              </a:ext>
            </a:extLst>
          </p:cNvPr>
          <p:cNvCxnSpPr>
            <a:stCxn id="4" idx="3"/>
            <a:endCxn id="13" idx="1"/>
          </p:cNvCxnSpPr>
          <p:nvPr/>
        </p:nvCxnSpPr>
        <p:spPr>
          <a:xfrm>
            <a:off x="1840261" y="3649660"/>
            <a:ext cx="84000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4DC10424-CA7B-243F-F3C3-2A28E4328EF7}"/>
              </a:ext>
            </a:extLst>
          </p:cNvPr>
          <p:cNvSpPr txBox="1"/>
          <p:nvPr/>
        </p:nvSpPr>
        <p:spPr>
          <a:xfrm>
            <a:off x="1761033" y="1150816"/>
            <a:ext cx="238484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Use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initService</a:t>
            </a:r>
            <a:r>
              <a:rPr lang="en-US" altLang="zh-CN" dirty="0"/>
              <a:t> to</a:t>
            </a:r>
          </a:p>
          <a:p>
            <a:r>
              <a:rPr lang="en-US" altLang="zh-CN" dirty="0"/>
              <a:t>Download album list</a:t>
            </a:r>
            <a:endParaRPr lang="zh-CN" altLang="en-US" dirty="0"/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485206D6-8591-A1DF-2C2C-B277EA819347}"/>
              </a:ext>
            </a:extLst>
          </p:cNvPr>
          <p:cNvCxnSpPr>
            <a:cxnSpLocks/>
          </p:cNvCxnSpPr>
          <p:nvPr/>
        </p:nvCxnSpPr>
        <p:spPr>
          <a:xfrm flipV="1">
            <a:off x="2314935" y="1797147"/>
            <a:ext cx="0" cy="1852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FB6CDE7C-8926-1652-4000-378F791D1893}"/>
              </a:ext>
            </a:extLst>
          </p:cNvPr>
          <p:cNvCxnSpPr>
            <a:cxnSpLocks/>
            <a:stCxn id="13" idx="3"/>
            <a:endCxn id="9" idx="1"/>
          </p:cNvCxnSpPr>
          <p:nvPr/>
        </p:nvCxnSpPr>
        <p:spPr>
          <a:xfrm>
            <a:off x="4082737" y="3649660"/>
            <a:ext cx="86649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D074E485-716C-D443-6BF0-0F97C7D79725}"/>
              </a:ext>
            </a:extLst>
          </p:cNvPr>
          <p:cNvCxnSpPr>
            <a:cxnSpLocks/>
          </p:cNvCxnSpPr>
          <p:nvPr/>
        </p:nvCxnSpPr>
        <p:spPr>
          <a:xfrm>
            <a:off x="3381499" y="1799334"/>
            <a:ext cx="0" cy="3479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19044123-6109-2A9B-F9C6-033E7AD9A727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6351703" y="3649660"/>
            <a:ext cx="9719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7CA319B7-DA18-B01E-C59C-4BD5D3A47F8B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8024908" y="1797147"/>
            <a:ext cx="0" cy="350105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72055AAE-1D82-BD0D-DB71-3DEAB16B23B1}"/>
              </a:ext>
            </a:extLst>
          </p:cNvPr>
          <p:cNvSpPr txBox="1"/>
          <p:nvPr/>
        </p:nvSpPr>
        <p:spPr>
          <a:xfrm>
            <a:off x="6053822" y="1150816"/>
            <a:ext cx="293608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Bind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MusicPlayService</a:t>
            </a:r>
            <a:r>
              <a:rPr lang="en-US" altLang="zh-CN" dirty="0"/>
              <a:t> to play album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6571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EBC649-7881-ADCC-5A70-DBC986CE7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 Basic Settings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05B962-8FE6-B592-C6BC-CC454E943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We want the app to run in portrait mode.</a:t>
            </a:r>
          </a:p>
          <a:p>
            <a:pPr lvl="1"/>
            <a:r>
              <a:rPr lang="en-US" altLang="zh-CN" dirty="0"/>
              <a:t>Solution: Add </a:t>
            </a:r>
            <a:r>
              <a:rPr lang="en-US" altLang="zh-CN" dirty="0" err="1"/>
              <a:t>screenOrientation</a:t>
            </a:r>
            <a:r>
              <a:rPr lang="en-US" altLang="zh-CN" dirty="0"/>
              <a:t> to all activity sections in Manifest.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The audio file is stored in “res/raw”.</a:t>
            </a:r>
          </a:p>
          <a:p>
            <a:pPr lvl="1"/>
            <a:r>
              <a:rPr lang="en-US" altLang="zh-CN" dirty="0"/>
              <a:t>A better place to store audios is app’s</a:t>
            </a:r>
            <a:br>
              <a:rPr lang="en-US" altLang="zh-CN" dirty="0"/>
            </a:br>
            <a:r>
              <a:rPr lang="en-US" altLang="zh-CN" dirty="0"/>
              <a:t>external folder (covered in another lecture).</a:t>
            </a:r>
          </a:p>
          <a:p>
            <a:pPr lvl="1"/>
            <a:r>
              <a:rPr lang="en-US" altLang="zh-CN" dirty="0"/>
              <a:t>Ideally, the app should download audio files from a server.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E0AAA9-0F47-2496-CD11-442A8D5E1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EED4E7C-C070-1D4F-14D1-D9F732C0D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A2BFF52-074A-5B9B-DE37-BD137E3CED22}"/>
              </a:ext>
            </a:extLst>
          </p:cNvPr>
          <p:cNvGrpSpPr/>
          <p:nvPr/>
        </p:nvGrpSpPr>
        <p:grpSpPr>
          <a:xfrm>
            <a:off x="1249928" y="2129884"/>
            <a:ext cx="3854648" cy="2216264"/>
            <a:chOff x="914261" y="2008351"/>
            <a:chExt cx="3854648" cy="221626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BDFB1D0-FD62-C291-33C9-949E64195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4261" y="2008351"/>
              <a:ext cx="3854648" cy="2216264"/>
            </a:xfrm>
            <a:prstGeom prst="rect">
              <a:avLst/>
            </a:prstGeom>
          </p:spPr>
        </p:pic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5A96CC38-82F0-0C1D-F752-8B80D1B69684}"/>
                </a:ext>
              </a:extLst>
            </p:cNvPr>
            <p:cNvCxnSpPr/>
            <p:nvPr/>
          </p:nvCxnSpPr>
          <p:spPr>
            <a:xfrm>
              <a:off x="1394749" y="2696902"/>
              <a:ext cx="3177251" cy="0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4CE3E838-2D7F-68FF-2973-5D39330A7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331" y="2129884"/>
            <a:ext cx="2403917" cy="32211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00661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3CED5-3D18-A74F-949F-9AD93A8BFE2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zh-CN" dirty="0"/>
              <a:t>① Implementing </a:t>
            </a:r>
            <a:r>
              <a:rPr lang="en-US" altLang="zh-CN" dirty="0" err="1"/>
              <a:t>InitService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BD8DBE-6822-DE41-8741-715BB3B75F32}"/>
              </a:ext>
            </a:extLst>
          </p:cNvPr>
          <p:cNvSpPr/>
          <p:nvPr/>
        </p:nvSpPr>
        <p:spPr>
          <a:xfrm>
            <a:off x="481187" y="2709822"/>
            <a:ext cx="8283575" cy="3231654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7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InitService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extends 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Service {</a:t>
            </a:r>
          </a:p>
          <a:p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700" dirty="0">
                <a:solidFill>
                  <a:srgbClr val="8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  <a:b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7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int </a:t>
            </a:r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onStartCommand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(Intent intent, </a:t>
            </a:r>
            <a:r>
              <a:rPr lang="en-US" sz="17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flags, </a:t>
            </a:r>
            <a:r>
              <a:rPr lang="en-US" sz="17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startId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   ......</a:t>
            </a:r>
            <a:b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altLang="zh-CN" sz="1700" b="1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</a:t>
            </a:r>
            <a:r>
              <a:rPr lang="en-US" altLang="zh-CN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.onStartCommand</a:t>
            </a:r>
            <a:r>
              <a:rPr lang="en-US" altLang="zh-CN" sz="1700" dirty="0">
                <a:latin typeface="Consolas" panose="020B0609020204030204" pitchFamily="49" charset="0"/>
                <a:cs typeface="Consolas" panose="020B0609020204030204" pitchFamily="49" charset="0"/>
              </a:rPr>
              <a:t>(intent, flags, </a:t>
            </a:r>
            <a:r>
              <a:rPr lang="en-US" altLang="zh-CN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startId</a:t>
            </a:r>
            <a:r>
              <a:rPr lang="en-US" altLang="zh-CN" sz="17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700" dirty="0">
                <a:solidFill>
                  <a:srgbClr val="8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  <a:br>
              <a:rPr lang="en-US" sz="1700" dirty="0">
                <a:solidFill>
                  <a:srgbClr val="8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8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7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IBinder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onBind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(Intent intent) {</a:t>
            </a:r>
            <a:br>
              <a:rPr lang="en-US" sz="1700" b="1" i="1" dirty="0">
                <a:solidFill>
                  <a:srgbClr val="0073B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b="1" i="1" dirty="0">
                <a:solidFill>
                  <a:srgbClr val="0073B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700" dirty="0">
                <a:latin typeface="Consolas" panose="020B0609020204030204" pitchFamily="49" charset="0"/>
              </a:rPr>
              <a:t>null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 ......</a:t>
            </a:r>
            <a:b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GB" sz="17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F7758A-19BE-4E43-B758-CBC7A06E71F8}"/>
              </a:ext>
            </a:extLst>
          </p:cNvPr>
          <p:cNvSpPr/>
          <p:nvPr/>
        </p:nvSpPr>
        <p:spPr>
          <a:xfrm>
            <a:off x="481187" y="1466240"/>
            <a:ext cx="7359650" cy="646331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Intent intent = </a:t>
            </a:r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Intent(</a:t>
            </a:r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InitService.</a:t>
            </a:r>
            <a:r>
              <a:rPr lang="en-US" b="1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startService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(intent)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6A330BA4-44AC-B649-ACFC-D40FEA97F3AE}"/>
              </a:ext>
            </a:extLst>
          </p:cNvPr>
          <p:cNvSpPr/>
          <p:nvPr/>
        </p:nvSpPr>
        <p:spPr>
          <a:xfrm>
            <a:off x="1375970" y="2171190"/>
            <a:ext cx="267508" cy="4213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648701-6572-FC49-9BF5-EEBD2AEBCA87}"/>
              </a:ext>
            </a:extLst>
          </p:cNvPr>
          <p:cNvCxnSpPr>
            <a:cxnSpLocks/>
          </p:cNvCxnSpPr>
          <p:nvPr/>
        </p:nvCxnSpPr>
        <p:spPr>
          <a:xfrm>
            <a:off x="741669" y="4365173"/>
            <a:ext cx="0" cy="100330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3052E0-A53A-1841-A962-4342D4BD22C8}"/>
              </a:ext>
            </a:extLst>
          </p:cNvPr>
          <p:cNvSpPr txBox="1"/>
          <p:nvPr/>
        </p:nvSpPr>
        <p:spPr>
          <a:xfrm>
            <a:off x="1204210" y="5299023"/>
            <a:ext cx="6799682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onBind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sz="2000" dirty="0"/>
              <a:t> will not be called when using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startService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/>
              <a:t>,</a:t>
            </a:r>
            <a:r>
              <a:rPr lang="en-GB" sz="2000" dirty="0"/>
              <a:t> but you must implement this abstract method.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D50939-C0C4-7F82-124F-EA6B61272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AE1937-C658-1043-AA3B-B5DC30DD2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3706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D0491-7D69-5749-8BE7-1D941E590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Stopping a “Started” Service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E6FFD-9251-0442-84FC-858885383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started service </a:t>
            </a:r>
            <a:r>
              <a:rPr lang="en-US" altLang="zh-CN" dirty="0"/>
              <a:t>can run in the background indefinitely, even if the component that started it is destroyed.</a:t>
            </a:r>
            <a:endParaRPr lang="en-GB" dirty="0"/>
          </a:p>
          <a:p>
            <a:r>
              <a:rPr lang="en-GB" dirty="0"/>
              <a:t>You can manually stop a </a:t>
            </a:r>
            <a:r>
              <a:rPr lang="en-GB" dirty="0">
                <a:solidFill>
                  <a:srgbClr val="FF0000"/>
                </a:solidFill>
              </a:rPr>
              <a:t>started</a:t>
            </a:r>
            <a:r>
              <a:rPr lang="en-GB" dirty="0"/>
              <a:t> service by calling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stopService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(intent)</a:t>
            </a:r>
            <a:r>
              <a:rPr lang="en-US" dirty="0"/>
              <a:t>from outside of the service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/>
              <a:t>Or call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stopSelf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/>
              <a:t> inside the Service class.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0002E0-EA2F-9445-808E-561C3022CE38}"/>
              </a:ext>
            </a:extLst>
          </p:cNvPr>
          <p:cNvSpPr/>
          <p:nvPr/>
        </p:nvSpPr>
        <p:spPr>
          <a:xfrm>
            <a:off x="869953" y="2974568"/>
            <a:ext cx="646761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/>
              <a:t>Intent intent = </a:t>
            </a:r>
            <a:r>
              <a:rPr lang="en-US" sz="2400" b="1" dirty="0">
                <a:solidFill>
                  <a:srgbClr val="000080"/>
                </a:solidFill>
              </a:rPr>
              <a:t>new </a:t>
            </a:r>
            <a:r>
              <a:rPr lang="en-US" sz="2400" dirty="0"/>
              <a:t>Intent(</a:t>
            </a:r>
            <a:r>
              <a:rPr lang="en-US" sz="2400" b="1" dirty="0">
                <a:solidFill>
                  <a:srgbClr val="000080"/>
                </a:solidFill>
              </a:rPr>
              <a:t>this</a:t>
            </a:r>
            <a:r>
              <a:rPr lang="en-US" sz="2400" dirty="0"/>
              <a:t>, </a:t>
            </a:r>
            <a:r>
              <a:rPr lang="en-US" sz="2400" dirty="0" err="1"/>
              <a:t>MyService.</a:t>
            </a:r>
            <a:r>
              <a:rPr lang="en-US" sz="2400" b="1" dirty="0" err="1">
                <a:solidFill>
                  <a:srgbClr val="000080"/>
                </a:solidFill>
              </a:rPr>
              <a:t>class</a:t>
            </a:r>
            <a:r>
              <a:rPr lang="en-US" sz="2400" dirty="0"/>
              <a:t>);</a:t>
            </a:r>
            <a:br>
              <a:rPr lang="en-US" sz="2400" dirty="0"/>
            </a:br>
            <a:r>
              <a:rPr lang="en-US" sz="2400" dirty="0" err="1"/>
              <a:t>startService</a:t>
            </a:r>
            <a:r>
              <a:rPr lang="en-US" sz="2400" dirty="0"/>
              <a:t>(intent);</a:t>
            </a:r>
            <a:br>
              <a:rPr lang="en-US" sz="2400" dirty="0"/>
            </a:br>
            <a:r>
              <a:rPr lang="en-US" sz="2400" dirty="0" err="1"/>
              <a:t>stopService</a:t>
            </a:r>
            <a:r>
              <a:rPr lang="en-US" sz="2400" dirty="0"/>
              <a:t>(intent);</a:t>
            </a:r>
            <a:endParaRPr lang="en-GB" sz="2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6BC4FD-E590-CCED-0F83-1092EC759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AE9F4-CA44-E3BF-91A6-45BFFFE4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61945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4806ED-2AE4-624F-8B4F-5E69DF8C9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Service VS Thread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B2F113-30B5-6C45-9068-8FD41CDF6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the previous code, Can we use a thread instead of using service?</a:t>
            </a:r>
          </a:p>
          <a:p>
            <a:pPr lvl="1"/>
            <a:r>
              <a:rPr lang="en-US" dirty="0"/>
              <a:t>Possible, but thread lacks some functionalities.</a:t>
            </a:r>
          </a:p>
          <a:p>
            <a:pPr lvl="3"/>
            <a:endParaRPr lang="en-GB" dirty="0"/>
          </a:p>
          <a:p>
            <a:r>
              <a:rPr lang="en-US" dirty="0"/>
              <a:t>Service is an app component:</a:t>
            </a:r>
          </a:p>
          <a:p>
            <a:pPr lvl="1"/>
            <a:r>
              <a:rPr lang="en-US" dirty="0"/>
              <a:t>It has life circle functions.</a:t>
            </a:r>
          </a:p>
          <a:p>
            <a:pPr lvl="1"/>
            <a:r>
              <a:rPr lang="en-US" dirty="0"/>
              <a:t>A service is started by using an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Intent</a:t>
            </a:r>
            <a:r>
              <a:rPr lang="en-US" dirty="0"/>
              <a:t>, it can be started from another app and controlled by an activity from another app via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Ibinder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Service can receive broadcast messages. This allows you to adjust app’s behaviours according to some system events (battery life etc.).</a:t>
            </a:r>
          </a:p>
          <a:p>
            <a:pPr lvl="3"/>
            <a:endParaRPr lang="en-US" dirty="0"/>
          </a:p>
          <a:p>
            <a:r>
              <a:rPr lang="en-US" dirty="0"/>
              <a:t>Service run on the UI thread.</a:t>
            </a:r>
          </a:p>
          <a:p>
            <a:pPr lvl="1"/>
            <a:r>
              <a:rPr lang="en-US" dirty="0"/>
              <a:t>Actual work like playing music or downloading should still be done on a thread.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0CE01B-7B1E-5BD6-EBF3-ED9BDDF18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B2350D-A76B-321D-E99A-C53BEBF16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37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41940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2DD4F9-8649-4D9B-A844-632D412AA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② Implementing </a:t>
            </a:r>
            <a:r>
              <a:rPr lang="en-GB" dirty="0" err="1"/>
              <a:t>MediaPlayService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09B719-CB65-4A28-8583-66B52D195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MediaPlayService</a:t>
            </a:r>
            <a:r>
              <a:rPr lang="en-US" dirty="0"/>
              <a:t> will be started </a:t>
            </a:r>
            <a:br>
              <a:rPr lang="en-US" dirty="0"/>
            </a:br>
            <a:r>
              <a:rPr lang="en-US" dirty="0"/>
              <a:t>using an intent that contains the album name.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The service will 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MediaPlayer</a:t>
            </a:r>
            <a:r>
              <a:rPr lang="en-US" dirty="0"/>
              <a:t> to load the audio.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The play/stop button controls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MediaPlayer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C365A1-B239-F3A9-D01A-25158E8BD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9602" y="3572304"/>
            <a:ext cx="1185748" cy="2540477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A919659A-2EEC-3C32-4CE8-DE0AFBA3A9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250" y="2056130"/>
            <a:ext cx="5040775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albumPlayIntent.putExtra(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"album_name"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,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…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);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52B5F6E-7DEE-6AA6-B821-532CC4B2AD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250" y="3053404"/>
            <a:ext cx="7029488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MediaPlayer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player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= MediaPlayer.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create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this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, R.raw.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trololo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);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B8ED09A-E86C-AA1B-28D5-C3D5B1A3C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250" y="4050678"/>
            <a:ext cx="5903089" cy="206210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playPauseBtn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.setOnClickListener((btn)-&gt;{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…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if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player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.isPlaying()) 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player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.pause();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playPauseBtn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.setImageResource(R.drawable.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play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}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Fira Code" panose="020F0502020204030204" pitchFamily="49" charset="0"/>
              </a:rPr>
              <a:t>…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});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E1959-A6BA-DD12-5C91-B2BBE58A6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04EA1-EE04-747C-1B1C-9CE09B18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38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3930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F08F59-4BF1-4B43-9D74-3101BD528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Bound Service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77DA62-1F25-4148-B551-45A82B8BD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There are four key components involved with a </a:t>
            </a:r>
            <a:r>
              <a:rPr lang="en-US" dirty="0">
                <a:solidFill>
                  <a:srgbClr val="FF0000"/>
                </a:solidFill>
              </a:rPr>
              <a:t>bound service</a:t>
            </a:r>
            <a:r>
              <a:rPr lang="en-US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</a:t>
            </a:r>
            <a:r>
              <a:rPr lang="en-US" b="1" dirty="0"/>
              <a:t> service </a:t>
            </a:r>
            <a:r>
              <a:rPr lang="en-US" dirty="0"/>
              <a:t>itself: We showed how to create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lang="en-US" dirty="0"/>
              <a:t> class earlier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</a:t>
            </a:r>
            <a:r>
              <a:rPr lang="en-US" b="1" dirty="0"/>
              <a:t>Binder</a:t>
            </a:r>
            <a:r>
              <a:rPr lang="en-US" dirty="0"/>
              <a:t> object, defines the </a:t>
            </a:r>
            <a:r>
              <a:rPr lang="en-US" u="sng" dirty="0"/>
              <a:t>programming interface</a:t>
            </a:r>
            <a:r>
              <a:rPr lang="en-US" dirty="0"/>
              <a:t> that clients can use to interact with the service.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The </a:t>
            </a:r>
            <a:r>
              <a:rPr lang="en-US" altLang="zh-CN" b="1" dirty="0"/>
              <a:t>client</a:t>
            </a:r>
            <a:r>
              <a:rPr lang="en-US" altLang="zh-CN" dirty="0"/>
              <a:t>, another component (e.g. activity) who binds to a service.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 implementation of </a:t>
            </a:r>
            <a:r>
              <a:rPr lang="en-US" b="1" dirty="0" err="1"/>
              <a:t>ServiceConnection</a:t>
            </a:r>
            <a:r>
              <a:rPr lang="en-US" dirty="0"/>
              <a:t> for client, which is the interface for monitoring the state of an application service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EDAD3A4-D67B-5BE4-CF2C-1F622BA3DEFF}"/>
              </a:ext>
            </a:extLst>
          </p:cNvPr>
          <p:cNvGrpSpPr/>
          <p:nvPr/>
        </p:nvGrpSpPr>
        <p:grpSpPr>
          <a:xfrm>
            <a:off x="2225704" y="5188305"/>
            <a:ext cx="1982419" cy="815645"/>
            <a:chOff x="281713" y="551307"/>
            <a:chExt cx="1982419" cy="81564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873DFDD0-4813-2869-0336-1F7DC08C62AE}"/>
                </a:ext>
              </a:extLst>
            </p:cNvPr>
            <p:cNvSpPr/>
            <p:nvPr/>
          </p:nvSpPr>
          <p:spPr>
            <a:xfrm>
              <a:off x="281713" y="551307"/>
              <a:ext cx="1982419" cy="81564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chemeClr val="tx1"/>
                  </a:solidFill>
                </a:rPr>
                <a:t>Client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1094EDA-F748-557F-546F-A7B0C8DFBB80}"/>
                </a:ext>
              </a:extLst>
            </p:cNvPr>
            <p:cNvSpPr/>
            <p:nvPr/>
          </p:nvSpPr>
          <p:spPr>
            <a:xfrm>
              <a:off x="506045" y="946575"/>
              <a:ext cx="1571551" cy="299924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dirty="0" err="1">
                  <a:solidFill>
                    <a:schemeClr val="tx1"/>
                  </a:solidFill>
                </a:rPr>
                <a:t>ServiceConnection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D85BB3C4-C392-37E4-34B5-8C57644EC4B5}"/>
              </a:ext>
            </a:extLst>
          </p:cNvPr>
          <p:cNvGrpSpPr/>
          <p:nvPr/>
        </p:nvGrpSpPr>
        <p:grpSpPr>
          <a:xfrm>
            <a:off x="4821329" y="5188305"/>
            <a:ext cx="1982419" cy="815645"/>
            <a:chOff x="6662934" y="146760"/>
            <a:chExt cx="1982419" cy="815645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A0712BD-3877-CA28-F2E3-0700133B1DBA}"/>
                </a:ext>
              </a:extLst>
            </p:cNvPr>
            <p:cNvSpPr/>
            <p:nvPr/>
          </p:nvSpPr>
          <p:spPr>
            <a:xfrm>
              <a:off x="6662934" y="146760"/>
              <a:ext cx="1982419" cy="81564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chemeClr val="tx1"/>
                  </a:solidFill>
                </a:rPr>
                <a:t>Service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1842A38-325A-D60F-4D73-99DC8057C0D5}"/>
                </a:ext>
              </a:extLst>
            </p:cNvPr>
            <p:cNvSpPr/>
            <p:nvPr/>
          </p:nvSpPr>
          <p:spPr>
            <a:xfrm>
              <a:off x="6839719" y="532256"/>
              <a:ext cx="1571551" cy="299924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dirty="0" err="1">
                  <a:solidFill>
                    <a:schemeClr val="tx1"/>
                  </a:solidFill>
                </a:rPr>
                <a:t>IBinder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2DC217-0F31-689F-D9B4-9B9D137C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3BC1185-144D-BE7C-5228-3C224A473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39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7658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82601" y="643467"/>
            <a:ext cx="3465438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800"/>
              <a:t>Intent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82600" y="5277684"/>
            <a:ext cx="3465438" cy="775494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400">
                <a:solidFill>
                  <a:schemeClr val="tx1"/>
                </a:solidFill>
              </a:rPr>
              <a:t>Explicit, Implicit, Intent-filter</a:t>
            </a:r>
          </a:p>
        </p:txBody>
      </p:sp>
      <p:pic>
        <p:nvPicPr>
          <p:cNvPr id="3" name="图片 2" descr="卡通人物&#10;&#10;描述已自动生成">
            <a:extLst>
              <a:ext uri="{FF2B5EF4-FFF2-40B4-BE49-F238E27FC236}">
                <a16:creationId xmlns:a16="http://schemas.microsoft.com/office/drawing/2014/main" id="{6B971250-F689-12D2-CA7B-422DFF7CCB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1911" y="10"/>
            <a:ext cx="4472089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5BFAFC-3A3B-EC07-2377-9661D9A33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CE3A7-E60D-6983-E0F8-2BA3D6E82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CA087C5E-D323-49D1-9FFB-51F3DB7BF8CB}"/>
              </a:ext>
            </a:extLst>
          </p:cNvPr>
          <p:cNvGrpSpPr/>
          <p:nvPr/>
        </p:nvGrpSpPr>
        <p:grpSpPr>
          <a:xfrm>
            <a:off x="634185" y="788850"/>
            <a:ext cx="1982419" cy="815645"/>
            <a:chOff x="281713" y="551307"/>
            <a:chExt cx="1982419" cy="81564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81A9A1AA-40D3-4B00-813B-D6CE0C443E93}"/>
                </a:ext>
              </a:extLst>
            </p:cNvPr>
            <p:cNvSpPr/>
            <p:nvPr/>
          </p:nvSpPr>
          <p:spPr>
            <a:xfrm>
              <a:off x="281713" y="551307"/>
              <a:ext cx="1982419" cy="81564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chemeClr val="tx1"/>
                  </a:solidFill>
                </a:rPr>
                <a:t>Client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6083D82-AB54-47B5-AABA-E8CE346814BE}"/>
                </a:ext>
              </a:extLst>
            </p:cNvPr>
            <p:cNvSpPr/>
            <p:nvPr/>
          </p:nvSpPr>
          <p:spPr>
            <a:xfrm>
              <a:off x="506045" y="946575"/>
              <a:ext cx="1571551" cy="299924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dirty="0" err="1">
                  <a:solidFill>
                    <a:schemeClr val="tx1"/>
                  </a:solidFill>
                </a:rPr>
                <a:t>ServiceConnection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FB039C3D-0593-6F93-3950-2124A84F3E28}"/>
              </a:ext>
            </a:extLst>
          </p:cNvPr>
          <p:cNvGrpSpPr/>
          <p:nvPr/>
        </p:nvGrpSpPr>
        <p:grpSpPr>
          <a:xfrm>
            <a:off x="6662934" y="146760"/>
            <a:ext cx="1982419" cy="815645"/>
            <a:chOff x="6662934" y="146760"/>
            <a:chExt cx="1982419" cy="815645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FF6759F-661F-46D9-9A04-0F1F920A1D49}"/>
                </a:ext>
              </a:extLst>
            </p:cNvPr>
            <p:cNvSpPr/>
            <p:nvPr/>
          </p:nvSpPr>
          <p:spPr>
            <a:xfrm>
              <a:off x="6662934" y="146760"/>
              <a:ext cx="1982419" cy="81564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chemeClr val="tx1"/>
                  </a:solidFill>
                </a:rPr>
                <a:t>Service1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B5638FD-7DB4-4EED-ACA0-6A90996A9FFE}"/>
                </a:ext>
              </a:extLst>
            </p:cNvPr>
            <p:cNvSpPr/>
            <p:nvPr/>
          </p:nvSpPr>
          <p:spPr>
            <a:xfrm>
              <a:off x="6839719" y="532256"/>
              <a:ext cx="1571551" cy="299924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dirty="0" err="1">
                  <a:solidFill>
                    <a:schemeClr val="tx1"/>
                  </a:solidFill>
                </a:rPr>
                <a:t>IBinder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6810E63C-8442-4C94-815A-F65474F7FD8E}"/>
              </a:ext>
            </a:extLst>
          </p:cNvPr>
          <p:cNvSpPr txBox="1"/>
          <p:nvPr/>
        </p:nvSpPr>
        <p:spPr>
          <a:xfrm>
            <a:off x="5508265" y="803130"/>
            <a:ext cx="945362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Android system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1785AD5-EF33-4288-B340-BC386CDEEDBD}"/>
              </a:ext>
            </a:extLst>
          </p:cNvPr>
          <p:cNvSpPr/>
          <p:nvPr/>
        </p:nvSpPr>
        <p:spPr>
          <a:xfrm>
            <a:off x="6662934" y="1162353"/>
            <a:ext cx="1982419" cy="81564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Service2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2EF3157-1DFB-490B-B46D-3BF41734928B}"/>
              </a:ext>
            </a:extLst>
          </p:cNvPr>
          <p:cNvSpPr/>
          <p:nvPr/>
        </p:nvSpPr>
        <p:spPr>
          <a:xfrm>
            <a:off x="6839719" y="1547849"/>
            <a:ext cx="1571551" cy="29992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IBinder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对话气泡: 椭圆形 11">
            <a:extLst>
              <a:ext uri="{FF2B5EF4-FFF2-40B4-BE49-F238E27FC236}">
                <a16:creationId xmlns:a16="http://schemas.microsoft.com/office/drawing/2014/main" id="{F1746F73-B8F9-41CB-9799-537DBF37DB9A}"/>
              </a:ext>
            </a:extLst>
          </p:cNvPr>
          <p:cNvSpPr/>
          <p:nvPr/>
        </p:nvSpPr>
        <p:spPr>
          <a:xfrm>
            <a:off x="1073176" y="98192"/>
            <a:ext cx="1708022" cy="570566"/>
          </a:xfrm>
          <a:prstGeom prst="wedgeEllipseCallou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Service1 please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F9A5FF9-32E5-4D48-983D-F7C7B76C28D7}"/>
              </a:ext>
            </a:extLst>
          </p:cNvPr>
          <p:cNvCxnSpPr/>
          <p:nvPr/>
        </p:nvCxnSpPr>
        <p:spPr>
          <a:xfrm>
            <a:off x="2879953" y="1283865"/>
            <a:ext cx="206654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F748FA2A-CC3C-4CBC-89A3-AD8DA826A187}"/>
              </a:ext>
            </a:extLst>
          </p:cNvPr>
          <p:cNvSpPr txBox="1"/>
          <p:nvPr/>
        </p:nvSpPr>
        <p:spPr>
          <a:xfrm>
            <a:off x="2814278" y="569960"/>
            <a:ext cx="2220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bindService</a:t>
            </a:r>
            <a:r>
              <a:rPr lang="en-US" sz="2000" dirty="0"/>
              <a:t>(Intent, </a:t>
            </a:r>
            <a:r>
              <a:rPr lang="en-US" sz="2000" dirty="0" err="1"/>
              <a:t>ServiceConnection</a:t>
            </a:r>
            <a:r>
              <a:rPr lang="en-US" sz="2000" dirty="0"/>
              <a:t>)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4250EC6-E3C0-4517-99AE-F6AD979700DB}"/>
              </a:ext>
            </a:extLst>
          </p:cNvPr>
          <p:cNvSpPr/>
          <p:nvPr/>
        </p:nvSpPr>
        <p:spPr>
          <a:xfrm>
            <a:off x="6662934" y="2403943"/>
            <a:ext cx="1982419" cy="120669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Service1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5E3A876-5A06-4142-B478-792BD06EB6F3}"/>
              </a:ext>
            </a:extLst>
          </p:cNvPr>
          <p:cNvSpPr txBox="1"/>
          <p:nvPr/>
        </p:nvSpPr>
        <p:spPr>
          <a:xfrm>
            <a:off x="3907031" y="2764722"/>
            <a:ext cx="973783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Android system</a:t>
            </a: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ADB8DA08-E458-4F92-B038-D62B5F239C82}"/>
              </a:ext>
            </a:extLst>
          </p:cNvPr>
          <p:cNvCxnSpPr/>
          <p:nvPr/>
        </p:nvCxnSpPr>
        <p:spPr>
          <a:xfrm>
            <a:off x="0" y="2139696"/>
            <a:ext cx="9144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AA742EB7-47EE-4074-BD06-19B3E40653A6}"/>
              </a:ext>
            </a:extLst>
          </p:cNvPr>
          <p:cNvCxnSpPr>
            <a:cxnSpLocks/>
          </p:cNvCxnSpPr>
          <p:nvPr/>
        </p:nvCxnSpPr>
        <p:spPr>
          <a:xfrm flipH="1">
            <a:off x="5034606" y="3180308"/>
            <a:ext cx="20205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A2083DC7-25E5-48A9-A979-9FA55C090B03}"/>
              </a:ext>
            </a:extLst>
          </p:cNvPr>
          <p:cNvCxnSpPr/>
          <p:nvPr/>
        </p:nvCxnSpPr>
        <p:spPr>
          <a:xfrm>
            <a:off x="0" y="3966028"/>
            <a:ext cx="9144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5D268BCE-E950-4CE7-8FBA-6B71A9A1D081}"/>
              </a:ext>
            </a:extLst>
          </p:cNvPr>
          <p:cNvSpPr/>
          <p:nvPr/>
        </p:nvSpPr>
        <p:spPr>
          <a:xfrm>
            <a:off x="575888" y="4240557"/>
            <a:ext cx="2940985" cy="2102366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B939904-7EE8-4C81-BF49-A180E2A4A6A5}"/>
              </a:ext>
            </a:extLst>
          </p:cNvPr>
          <p:cNvSpPr/>
          <p:nvPr/>
        </p:nvSpPr>
        <p:spPr>
          <a:xfrm>
            <a:off x="680292" y="4691213"/>
            <a:ext cx="2612705" cy="151281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ServiceConnection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F59F1655-061B-461E-8D72-37F4BA690FC1}"/>
              </a:ext>
            </a:extLst>
          </p:cNvPr>
          <p:cNvSpPr txBox="1"/>
          <p:nvPr/>
        </p:nvSpPr>
        <p:spPr>
          <a:xfrm>
            <a:off x="5674200" y="4740758"/>
            <a:ext cx="933123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Android system</a:t>
            </a: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A24F1A0B-CE20-4331-95BC-186EAB885D80}"/>
              </a:ext>
            </a:extLst>
          </p:cNvPr>
          <p:cNvCxnSpPr>
            <a:cxnSpLocks/>
          </p:cNvCxnSpPr>
          <p:nvPr/>
        </p:nvCxnSpPr>
        <p:spPr>
          <a:xfrm flipH="1">
            <a:off x="3010899" y="5219836"/>
            <a:ext cx="2653548" cy="80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C34A771A-E1A8-45CB-B8FA-C03FFF84F592}"/>
              </a:ext>
            </a:extLst>
          </p:cNvPr>
          <p:cNvSpPr/>
          <p:nvPr/>
        </p:nvSpPr>
        <p:spPr>
          <a:xfrm>
            <a:off x="5508265" y="5498576"/>
            <a:ext cx="1571551" cy="29992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IBinder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7D73702E-A3BE-4886-97EA-8F22CC8B65F1}"/>
              </a:ext>
            </a:extLst>
          </p:cNvPr>
          <p:cNvSpPr txBox="1"/>
          <p:nvPr/>
        </p:nvSpPr>
        <p:spPr>
          <a:xfrm>
            <a:off x="3654189" y="4858595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IBinder</a:t>
            </a:r>
            <a:endParaRPr 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1BB1504-2EC8-4236-8ACE-BEFCFB40C505}"/>
              </a:ext>
            </a:extLst>
          </p:cNvPr>
          <p:cNvSpPr/>
          <p:nvPr/>
        </p:nvSpPr>
        <p:spPr>
          <a:xfrm>
            <a:off x="5670538" y="3201549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IBinder</a:t>
            </a:r>
            <a:endParaRPr lang="en-US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5F5BECD4-E656-6834-0897-BFF8BAFEE0F8}"/>
              </a:ext>
            </a:extLst>
          </p:cNvPr>
          <p:cNvCxnSpPr>
            <a:cxnSpLocks/>
          </p:cNvCxnSpPr>
          <p:nvPr/>
        </p:nvCxnSpPr>
        <p:spPr>
          <a:xfrm>
            <a:off x="5034606" y="2975838"/>
            <a:ext cx="188747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03B5D8D5-5387-3B37-4BC7-479EB362C5E9}"/>
              </a:ext>
            </a:extLst>
          </p:cNvPr>
          <p:cNvSpPr/>
          <p:nvPr/>
        </p:nvSpPr>
        <p:spPr>
          <a:xfrm>
            <a:off x="6851682" y="2799027"/>
            <a:ext cx="1571551" cy="70936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onBind</a:t>
            </a:r>
            <a:r>
              <a:rPr lang="en-US" sz="1400" dirty="0">
                <a:solidFill>
                  <a:schemeClr val="tx1"/>
                </a:solidFill>
              </a:rPr>
              <a:t>(Intent) {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  return </a:t>
            </a:r>
            <a:r>
              <a:rPr lang="en-US" sz="1400" dirty="0" err="1">
                <a:solidFill>
                  <a:schemeClr val="tx1"/>
                </a:solidFill>
              </a:rPr>
              <a:t>IBinder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EBD2F18-2ED7-D054-F776-1CA7DD9707F6}"/>
              </a:ext>
            </a:extLst>
          </p:cNvPr>
          <p:cNvSpPr/>
          <p:nvPr/>
        </p:nvSpPr>
        <p:spPr>
          <a:xfrm>
            <a:off x="5734016" y="2574472"/>
            <a:ext cx="748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Intent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2CF9D44-D501-F996-0296-E699DC95575B}"/>
              </a:ext>
            </a:extLst>
          </p:cNvPr>
          <p:cNvSpPr/>
          <p:nvPr/>
        </p:nvSpPr>
        <p:spPr>
          <a:xfrm>
            <a:off x="776995" y="5063924"/>
            <a:ext cx="2284510" cy="1005226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sz="1400" dirty="0" err="1">
                <a:solidFill>
                  <a:schemeClr val="tx1"/>
                </a:solidFill>
              </a:rPr>
              <a:t>onServiceConnected</a:t>
            </a:r>
            <a:r>
              <a:rPr lang="en-US" altLang="zh-CN" sz="1400" dirty="0">
                <a:solidFill>
                  <a:schemeClr val="tx1"/>
                </a:solidFill>
              </a:rPr>
              <a:t>(</a:t>
            </a:r>
            <a:r>
              <a:rPr lang="en-US" altLang="zh-CN" sz="1400" dirty="0" err="1">
                <a:solidFill>
                  <a:schemeClr val="tx1"/>
                </a:solidFill>
              </a:rPr>
              <a:t>IBinder</a:t>
            </a:r>
            <a:r>
              <a:rPr lang="en-US" altLang="zh-CN" sz="1400" dirty="0">
                <a:solidFill>
                  <a:schemeClr val="tx1"/>
                </a:solidFill>
              </a:rPr>
              <a:t>) {</a:t>
            </a:r>
          </a:p>
          <a:p>
            <a:r>
              <a:rPr lang="en-US" altLang="zh-CN" sz="1400" dirty="0">
                <a:solidFill>
                  <a:schemeClr val="tx1"/>
                </a:solidFill>
              </a:rPr>
              <a:t>    Use </a:t>
            </a:r>
            <a:r>
              <a:rPr lang="en-US" altLang="zh-CN" sz="1400" dirty="0" err="1">
                <a:solidFill>
                  <a:schemeClr val="tx1"/>
                </a:solidFill>
              </a:rPr>
              <a:t>IBinder</a:t>
            </a:r>
            <a:endParaRPr lang="en-US" altLang="zh-CN" sz="1400" dirty="0">
              <a:solidFill>
                <a:schemeClr val="tx1"/>
              </a:solidFill>
            </a:endParaRPr>
          </a:p>
          <a:p>
            <a:r>
              <a:rPr lang="en-US" altLang="zh-CN" sz="1400" dirty="0">
                <a:solidFill>
                  <a:schemeClr val="tx1"/>
                </a:solidFill>
              </a:rPr>
              <a:t>}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2F289D4-925A-E4F2-DFAA-796592A43DBD}"/>
              </a:ext>
            </a:extLst>
          </p:cNvPr>
          <p:cNvGrpSpPr/>
          <p:nvPr/>
        </p:nvGrpSpPr>
        <p:grpSpPr>
          <a:xfrm>
            <a:off x="634185" y="2653944"/>
            <a:ext cx="1982419" cy="815645"/>
            <a:chOff x="281713" y="551307"/>
            <a:chExt cx="1982419" cy="815645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53E2C24F-04A7-155D-8B15-A3857B413789}"/>
                </a:ext>
              </a:extLst>
            </p:cNvPr>
            <p:cNvSpPr/>
            <p:nvPr/>
          </p:nvSpPr>
          <p:spPr>
            <a:xfrm>
              <a:off x="281713" y="551307"/>
              <a:ext cx="1982419" cy="81564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chemeClr val="tx1"/>
                  </a:solidFill>
                </a:rPr>
                <a:t>Client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4FBB052D-F2CE-4FB2-D875-C7E1A7839C85}"/>
                </a:ext>
              </a:extLst>
            </p:cNvPr>
            <p:cNvSpPr/>
            <p:nvPr/>
          </p:nvSpPr>
          <p:spPr>
            <a:xfrm>
              <a:off x="506045" y="946575"/>
              <a:ext cx="1571551" cy="299924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dirty="0" err="1">
                  <a:solidFill>
                    <a:schemeClr val="tx1"/>
                  </a:solidFill>
                </a:rPr>
                <a:t>ServiceConnection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FC38AC5F-FC98-36DB-F872-AF3FB78E0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93E3668-C318-7FCA-86D0-CA2744197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62005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CB3AF-BE3B-5F4C-9462-4703EA5F5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Service and Binder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40C0C-71C1-B641-BAAC-4DBF2C028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r>
              <a:rPr lang="en-US" dirty="0"/>
              <a:t>Inside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lang="en-US" dirty="0"/>
              <a:t>, create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Binder</a:t>
            </a:r>
            <a:r>
              <a:rPr lang="en-US" dirty="0"/>
              <a:t> that either:</a:t>
            </a:r>
          </a:p>
          <a:p>
            <a:pPr lvl="1"/>
            <a:r>
              <a:rPr lang="en-US" dirty="0"/>
              <a:t>Contains public methods that the client can call.</a:t>
            </a:r>
          </a:p>
          <a:p>
            <a:pPr lvl="1"/>
            <a:r>
              <a:rPr lang="en-US" dirty="0"/>
              <a:t>Returns the current Service instance, which has public methods the client can call.</a:t>
            </a:r>
          </a:p>
          <a:p>
            <a:pPr lvl="1"/>
            <a:r>
              <a:rPr lang="en-US" dirty="0"/>
              <a:t>Or, returns an instance of another class hosted by the service with public methods the client can call.</a:t>
            </a:r>
          </a:p>
          <a:p>
            <a:pPr lvl="1"/>
            <a:endParaRPr lang="en-US" dirty="0"/>
          </a:p>
          <a:p>
            <a:r>
              <a:rPr lang="en-US" dirty="0"/>
              <a:t>Return this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Binder</a:t>
            </a:r>
            <a:r>
              <a:rPr lang="en-US" dirty="0"/>
              <a:t> from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onBind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method.</a:t>
            </a:r>
          </a:p>
          <a:p>
            <a:pPr lvl="1"/>
            <a:endParaRPr lang="en-US" dirty="0"/>
          </a:p>
          <a:p>
            <a:r>
              <a:rPr lang="en-US" dirty="0"/>
              <a:t>Do not implement </a:t>
            </a:r>
            <a:r>
              <a:rPr lang="en-US" dirty="0" err="1"/>
              <a:t>IBinder</a:t>
            </a:r>
            <a:r>
              <a:rPr lang="en-US" dirty="0"/>
              <a:t> directly.</a:t>
            </a:r>
            <a:br>
              <a:rPr lang="en-US" dirty="0"/>
            </a:br>
            <a:r>
              <a:rPr lang="en-US" sz="2000" dirty="0">
                <a:hlinkClick r:id="rId2"/>
              </a:rPr>
              <a:t>https://developer.android.com/reference/android/os/IBinder.html</a:t>
            </a:r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48FF8-5F43-10BC-D05A-5E2C8F653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F693A9-3035-FD65-03AE-44F3624B2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41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87502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56E4997-0796-288C-533C-986EE85FE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Service and Binder</a:t>
            </a:r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D37FBD7-EE38-58F7-7562-9F07CE51D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DC108CE-15DF-3F02-1FDF-6B4834F9C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A529B7B-968A-4DD0-2AE1-2F15FAE7C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36" y="1212359"/>
            <a:ext cx="7369456" cy="501675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public class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MusicPlayService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extends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Service 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MediaPlayer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player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class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MusicPlayBinder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extends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Binder 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public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MediaPlayer getPlayer() 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    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return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MusicPlayService.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this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player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    }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}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private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IBinder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binder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=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new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MusicPlayBinder();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public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MusicPlayService() 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}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@Override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public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IBinder onBind(Intent intent) 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    String album = intent.getStringExtra(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"album_name"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   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// Ideally, we should play that album.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    // This demo will always play the same song.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player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= MediaPlayer.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create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this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, R.raw.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trololo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return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binder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}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}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0356893-5919-9556-3EBF-686D5B5AD8BA}"/>
              </a:ext>
            </a:extLst>
          </p:cNvPr>
          <p:cNvCxnSpPr>
            <a:cxnSpLocks/>
          </p:cNvCxnSpPr>
          <p:nvPr/>
        </p:nvCxnSpPr>
        <p:spPr>
          <a:xfrm>
            <a:off x="1126361" y="1791805"/>
            <a:ext cx="0" cy="12291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2129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388702-2B9A-4C76-C77A-E100D22F1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Client and </a:t>
            </a:r>
            <a:r>
              <a:rPr lang="en-US" altLang="zh-CN" dirty="0" err="1"/>
              <a:t>ServiceConnection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EC37CEC-E6C5-A071-A8CE-954AFA7C7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69EE80-F2AC-5D4C-FCDA-DAB7C7801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4896A2E-4A4F-B475-B03C-9074A44938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589" y="1212359"/>
            <a:ext cx="8212822" cy="501675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public class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AlbumPlayerActivity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extends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AppCompatActivity 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ServiceConnection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mConnection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=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new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ServiceConnection() 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@Override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public void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onServiceConnected(ComponentName name, IBinder service)</a:t>
            </a:r>
            <a:endParaRPr lang="en-US" altLang="zh-CN" sz="1600" dirty="0">
              <a:solidFill>
                <a:srgbClr val="000000"/>
              </a:solidFill>
              <a:latin typeface="Consolas" panose="020B0609020204030204" pitchFamily="49" charset="0"/>
              <a:ea typeface="Fira Code" panose="020F0502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player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= ((MusicPlayService.MusicPlayBinder) service).getPlayer();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}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@Override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public void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onServiceDisconnected(ComponentName name) 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player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=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null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}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};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@Override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protected void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onCreate(Bundle savedInstanceState) {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Fira Code" panose="020F0502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Fira Code" panose="020F0502020204030204" pitchFamily="49" charset="0"/>
              </a:rPr>
              <a:t>    …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Fira Code" panose="020F0502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Fira Code" panose="020F0502020204030204" pitchFamily="49" charset="0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bindService(albumPlayIntent,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mConnection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, </a:t>
            </a:r>
            <a:r>
              <a:rPr kumimoji="0" lang="zh-CN" altLang="zh-CN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BIND_AUTO_CREATE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}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}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D5E8B54-1883-9BBC-84C8-5079EFED9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743" y="113382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ED3E8FA-63E7-9A19-4589-1AC13BC50F22}"/>
              </a:ext>
            </a:extLst>
          </p:cNvPr>
          <p:cNvSpPr/>
          <p:nvPr/>
        </p:nvSpPr>
        <p:spPr>
          <a:xfrm>
            <a:off x="5531156" y="4362897"/>
            <a:ext cx="335559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“automatically create the service”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D934CD4-F23A-28ED-2100-90A783A8245D}"/>
              </a:ext>
            </a:extLst>
          </p:cNvPr>
          <p:cNvCxnSpPr>
            <a:cxnSpLocks/>
          </p:cNvCxnSpPr>
          <p:nvPr/>
        </p:nvCxnSpPr>
        <p:spPr>
          <a:xfrm>
            <a:off x="7012325" y="4732229"/>
            <a:ext cx="0" cy="66157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8963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451F39-434B-8E1C-492B-D84CEFF5D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SeekBar</a:t>
            </a:r>
            <a:r>
              <a:rPr lang="en-US" altLang="zh-CN" dirty="0"/>
              <a:t> Progress Control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DC48CD6-20AB-D3CE-9EBA-1AD8D2FC4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7A6E6B-23E5-44E4-C80B-FAF799DF2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B0EF22D-2140-6BF4-E58D-32222ABB0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1423063"/>
            <a:ext cx="7886700" cy="427809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class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SeekCheckerThread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extends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Thread 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@Override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public void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run() 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while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true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) 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try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    Thread.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sleep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1000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  }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catch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(InterruptedException e) 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throw new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RuntimeException(e);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  }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if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seekBar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==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null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||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player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==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null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|| !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player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.isPlaying()) 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continue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}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runOnUiThread(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Fira Code" panose="020F0502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Fira Code" panose="020F0502020204030204" pitchFamily="49" charset="0"/>
              </a:rPr>
              <a:t>  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()-&gt;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seekBar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.setProgress(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player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.getCurrentPosition()));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}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}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}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5BAAF52-26B6-EA3F-D8BD-0A27D98F08CA}"/>
              </a:ext>
            </a:extLst>
          </p:cNvPr>
          <p:cNvSpPr txBox="1"/>
          <p:nvPr/>
        </p:nvSpPr>
        <p:spPr>
          <a:xfrm>
            <a:off x="4078902" y="1976996"/>
            <a:ext cx="3237463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This thread is started as soon as the </a:t>
            </a:r>
            <a:r>
              <a:rPr lang="en-US" altLang="zh-CN" dirty="0" err="1"/>
              <a:t>AlbumPlayActivity</a:t>
            </a:r>
            <a:r>
              <a:rPr lang="en-US" altLang="zh-CN" dirty="0"/>
              <a:t> is shown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EB38286-1C3E-E472-E52B-113DAAE3F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9758" y="524993"/>
            <a:ext cx="1355423" cy="290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092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Broadcasts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Mechanism and Example</a:t>
            </a:r>
            <a:endParaRPr lang="en-US" dirty="0"/>
          </a:p>
        </p:txBody>
      </p:sp>
      <p:pic>
        <p:nvPicPr>
          <p:cNvPr id="3" name="图片 2" descr="图标&#10;&#10;描述已自动生成">
            <a:extLst>
              <a:ext uri="{FF2B5EF4-FFF2-40B4-BE49-F238E27FC236}">
                <a16:creationId xmlns:a16="http://schemas.microsoft.com/office/drawing/2014/main" id="{D1D1E777-1E77-9651-45C7-0115FE4A0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3179" y="978933"/>
            <a:ext cx="4515296" cy="4515296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390AC5-4123-892B-7022-0752D2493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9E322-9417-51FA-7D3E-E88937926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56F350A-26CD-CA41-2983-C25C8E4C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Broadcasts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88CAF23-25D0-6A70-41DB-BCEE714FE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Android apps can send or receive broadcast messages from the Android system and other Android apps.</a:t>
            </a:r>
          </a:p>
          <a:p>
            <a:pPr lvl="1"/>
            <a:r>
              <a:rPr lang="en-US" dirty="0"/>
              <a:t>Sent through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sendBroadcast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(intent)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receiver is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BroadcastReceiver</a:t>
            </a:r>
            <a:r>
              <a:rPr lang="en-US" dirty="0"/>
              <a:t>.</a:t>
            </a:r>
          </a:p>
          <a:p>
            <a:r>
              <a:rPr lang="en-US" dirty="0"/>
              <a:t>The registration of the receiver can be done by:</a:t>
            </a:r>
          </a:p>
          <a:p>
            <a:pPr lvl="1"/>
            <a:r>
              <a:rPr lang="en-US" dirty="0"/>
              <a:t>Either calling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Context.registerReceiver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Or declaring Intent-filter blocks in the manifest file.</a:t>
            </a:r>
          </a:p>
          <a:p>
            <a:r>
              <a:rPr lang="en-US" dirty="0"/>
              <a:t>Example: battery level monitor.</a:t>
            </a:r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F4239276-33A3-A171-0D29-81143477DF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56809" y="4404682"/>
            <a:ext cx="1851429" cy="16334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9">
            <a:extLst>
              <a:ext uri="{FF2B5EF4-FFF2-40B4-BE49-F238E27FC236}">
                <a16:creationId xmlns:a16="http://schemas.microsoft.com/office/drawing/2014/main" id="{885DCE2C-0AA5-A5ED-8EAC-972AD3CEC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57486"/>
            <a:ext cx="3027804" cy="13278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25C2BAC1-5A17-D23C-4E17-79A10E108EB7}"/>
              </a:ext>
            </a:extLst>
          </p:cNvPr>
          <p:cNvSpPr/>
          <p:nvPr/>
        </p:nvSpPr>
        <p:spPr>
          <a:xfrm>
            <a:off x="3563663" y="4880318"/>
            <a:ext cx="827315" cy="682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1ECAA1-39A9-552D-FB66-1A91BE3A2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32B45B-6709-7E0C-ABBB-63A9DEBF1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46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63666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1: 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&lt;</a:t>
            </a:r>
            <a:r>
              <a:rPr lang="en-GB" sz="2000" dirty="0" err="1"/>
              <a:t>ToggleButton</a:t>
            </a:r>
            <a:br>
              <a:rPr lang="en-GB" sz="2000" dirty="0"/>
            </a:br>
            <a:r>
              <a:rPr lang="en-GB" sz="2000" dirty="0"/>
              <a:t>    </a:t>
            </a:r>
            <a:r>
              <a:rPr lang="en-GB" sz="2000" dirty="0" err="1"/>
              <a:t>android:id</a:t>
            </a:r>
            <a:r>
              <a:rPr lang="en-GB" sz="2000" dirty="0"/>
              <a:t>="@+id/</a:t>
            </a:r>
            <a:r>
              <a:rPr lang="en-GB" sz="2000" dirty="0" err="1"/>
              <a:t>monitorBtn</a:t>
            </a:r>
            <a:r>
              <a:rPr lang="en-GB" sz="2000" dirty="0"/>
              <a:t>"</a:t>
            </a:r>
            <a:br>
              <a:rPr lang="en-GB" sz="2000" dirty="0"/>
            </a:br>
            <a:r>
              <a:rPr lang="en-GB" sz="2000" dirty="0"/>
              <a:t>    ......</a:t>
            </a:r>
            <a:br>
              <a:rPr lang="en-GB" sz="2000" dirty="0"/>
            </a:br>
            <a:r>
              <a:rPr lang="en-GB" sz="2000" dirty="0"/>
              <a:t>    </a:t>
            </a:r>
            <a:r>
              <a:rPr lang="en-GB" sz="2000" dirty="0" err="1"/>
              <a:t>android:textOn</a:t>
            </a:r>
            <a:r>
              <a:rPr lang="en-GB" sz="2000" dirty="0"/>
              <a:t>="Monitoring"</a:t>
            </a:r>
            <a:br>
              <a:rPr lang="en-GB" sz="2000" dirty="0"/>
            </a:br>
            <a:r>
              <a:rPr lang="en-GB" sz="2000" dirty="0"/>
              <a:t>    </a:t>
            </a:r>
            <a:r>
              <a:rPr lang="en-GB" sz="2000" dirty="0" err="1"/>
              <a:t>android:textOff</a:t>
            </a:r>
            <a:r>
              <a:rPr lang="en-GB" sz="2000" dirty="0"/>
              <a:t>="</a:t>
            </a:r>
            <a:r>
              <a:rPr lang="en-GB" sz="2000" dirty="0" err="1"/>
              <a:t>Zzz</a:t>
            </a:r>
            <a:r>
              <a:rPr lang="en-GB" sz="2000" dirty="0"/>
              <a:t>" /&gt;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&lt;</a:t>
            </a:r>
            <a:r>
              <a:rPr lang="en-GB" sz="2000" dirty="0" err="1"/>
              <a:t>TextView</a:t>
            </a:r>
            <a:br>
              <a:rPr lang="en-GB" sz="2000" dirty="0"/>
            </a:br>
            <a:r>
              <a:rPr lang="en-GB" sz="2000" dirty="0"/>
              <a:t>    </a:t>
            </a:r>
            <a:r>
              <a:rPr lang="en-GB" sz="2000" dirty="0" err="1"/>
              <a:t>android:id</a:t>
            </a:r>
            <a:r>
              <a:rPr lang="en-GB" sz="2000" dirty="0"/>
              <a:t>="@+id/</a:t>
            </a:r>
            <a:r>
              <a:rPr lang="en-GB" sz="2000" dirty="0" err="1"/>
              <a:t>BatteryLevelText</a:t>
            </a:r>
            <a:r>
              <a:rPr lang="en-GB" sz="2000" dirty="0"/>
              <a:t>"</a:t>
            </a:r>
          </a:p>
          <a:p>
            <a:pPr marL="0" indent="0">
              <a:buNone/>
            </a:pPr>
            <a:r>
              <a:rPr lang="en-GB" sz="2000" dirty="0"/>
              <a:t>    ......</a:t>
            </a:r>
            <a:br>
              <a:rPr lang="en-GB" sz="2000" dirty="0"/>
            </a:br>
            <a:r>
              <a:rPr lang="en-GB" sz="2000" dirty="0"/>
              <a:t>    </a:t>
            </a:r>
            <a:r>
              <a:rPr lang="en-GB" sz="2000" dirty="0" err="1"/>
              <a:t>android:text</a:t>
            </a:r>
            <a:r>
              <a:rPr lang="en-GB" sz="2000" dirty="0"/>
              <a:t>="Monitoring is off."</a:t>
            </a:r>
            <a:br>
              <a:rPr lang="en-GB" sz="2000" dirty="0"/>
            </a:br>
            <a:r>
              <a:rPr lang="en-GB" sz="2000" dirty="0"/>
              <a:t>    </a:t>
            </a:r>
            <a:r>
              <a:rPr lang="en-GB" sz="2000" dirty="0" err="1"/>
              <a:t>android:textSize</a:t>
            </a:r>
            <a:r>
              <a:rPr lang="en-GB" sz="2000" dirty="0"/>
              <a:t>="50dp" /&gt;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FE2BE7-962D-836A-D9D5-58F01FB249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0450" y="1545433"/>
            <a:ext cx="3403600" cy="435133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12E6A-FD60-D2DD-AF28-EA7FF645D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B7355-3F0B-A42A-F45B-01E8E021D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2: Activity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628650" y="1672949"/>
            <a:ext cx="7886700" cy="3139321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MonitorMain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AppCompatActivity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  <a:br>
              <a:rPr lang="en-US" dirty="0">
                <a:solidFill>
                  <a:srgbClr val="8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8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 void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onCreate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(Bundle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savedInstanceState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.onCreate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savedInstanceState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setContentView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R.layout.</a:t>
            </a:r>
            <a:r>
              <a:rPr lang="en-US" b="1" i="1" dirty="0" err="1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activity_main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ToggleButton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monitorBtn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findViewById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R.id.</a:t>
            </a:r>
            <a:r>
              <a:rPr lang="en-US" b="1" i="1" dirty="0" err="1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monitorBtn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TextView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batteryLvl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findViewById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R.id.</a:t>
            </a:r>
            <a:r>
              <a:rPr lang="en-US" b="1" i="1" dirty="0" err="1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BatteryLevelText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  <a:p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F10722-8B4F-FF63-0566-A76AB24EE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8AAF9E-2BBF-0286-BC87-E468CFA87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48</a:t>
            </a:fld>
            <a:endParaRPr lang="zh-CN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3: </a:t>
            </a:r>
            <a:r>
              <a:rPr lang="en-GB" dirty="0" err="1"/>
              <a:t>BroadcastReceiver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Still inside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onCreate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Rectangle 3"/>
          <p:cNvSpPr/>
          <p:nvPr/>
        </p:nvSpPr>
        <p:spPr>
          <a:xfrm>
            <a:off x="628650" y="1980479"/>
            <a:ext cx="7886700" cy="3477875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80"/>
                </a:solidFill>
              </a:rPr>
              <a:t>final </a:t>
            </a:r>
            <a:r>
              <a:rPr lang="en-US" sz="2000" dirty="0" err="1"/>
              <a:t>BroadcastReceiver</a:t>
            </a:r>
            <a:r>
              <a:rPr lang="en-US" sz="2000" dirty="0"/>
              <a:t> receiver = </a:t>
            </a:r>
            <a:r>
              <a:rPr lang="en-US" sz="2000" b="1" dirty="0">
                <a:solidFill>
                  <a:srgbClr val="000080"/>
                </a:solidFill>
              </a:rPr>
              <a:t>new </a:t>
            </a:r>
            <a:r>
              <a:rPr lang="en-US" sz="2000" dirty="0" err="1"/>
              <a:t>BroadcastReceiver</a:t>
            </a:r>
            <a:r>
              <a:rPr lang="en-US" sz="2000" dirty="0"/>
              <a:t>() {</a:t>
            </a:r>
            <a:br>
              <a:rPr lang="en-US" sz="2000" dirty="0"/>
            </a:br>
            <a:r>
              <a:rPr lang="en-US" sz="2000" dirty="0"/>
              <a:t>    </a:t>
            </a:r>
            <a:r>
              <a:rPr lang="en-US" sz="2000" dirty="0">
                <a:solidFill>
                  <a:srgbClr val="808000"/>
                </a:solidFill>
              </a:rPr>
              <a:t>@Override</a:t>
            </a:r>
            <a:br>
              <a:rPr lang="en-US" sz="2000" dirty="0">
                <a:solidFill>
                  <a:srgbClr val="808000"/>
                </a:solidFill>
              </a:rPr>
            </a:br>
            <a:r>
              <a:rPr lang="en-US" sz="2000" dirty="0">
                <a:solidFill>
                  <a:srgbClr val="808000"/>
                </a:solidFill>
              </a:rPr>
              <a:t>    </a:t>
            </a:r>
            <a:r>
              <a:rPr lang="en-US" sz="2000" b="1" dirty="0">
                <a:solidFill>
                  <a:srgbClr val="000080"/>
                </a:solidFill>
              </a:rPr>
              <a:t>public void </a:t>
            </a:r>
            <a:r>
              <a:rPr lang="en-US" sz="2000" dirty="0" err="1"/>
              <a:t>onReceive</a:t>
            </a:r>
            <a:r>
              <a:rPr lang="en-US" sz="2000" dirty="0"/>
              <a:t>(Context context, Intent intent) {</a:t>
            </a:r>
            <a:br>
              <a:rPr lang="en-US" sz="2000" dirty="0"/>
            </a:br>
            <a:r>
              <a:rPr lang="en-US" sz="2000" dirty="0"/>
              <a:t>        </a:t>
            </a:r>
            <a:r>
              <a:rPr lang="en-US" sz="2000" b="1" dirty="0">
                <a:solidFill>
                  <a:srgbClr val="000080"/>
                </a:solidFill>
              </a:rPr>
              <a:t>if </a:t>
            </a:r>
            <a:r>
              <a:rPr lang="en-US" sz="2000" dirty="0"/>
              <a:t>(</a:t>
            </a:r>
            <a:r>
              <a:rPr lang="en-US" sz="2000" dirty="0" err="1"/>
              <a:t>intent.getAction</a:t>
            </a:r>
            <a:r>
              <a:rPr lang="en-US" sz="2000" dirty="0"/>
              <a:t>().equals(</a:t>
            </a:r>
            <a:r>
              <a:rPr lang="en-US" sz="2000" dirty="0" err="1"/>
              <a:t>intent.</a:t>
            </a:r>
            <a:r>
              <a:rPr lang="en-US" sz="2000" b="1" i="1" dirty="0" err="1">
                <a:solidFill>
                  <a:srgbClr val="660E7A"/>
                </a:solidFill>
              </a:rPr>
              <a:t>ACTION_BATTERY_CHANGED</a:t>
            </a:r>
            <a:r>
              <a:rPr lang="en-US" sz="2000" dirty="0"/>
              <a:t>)) {</a:t>
            </a:r>
            <a:br>
              <a:rPr lang="en-US" sz="2000" dirty="0"/>
            </a:br>
            <a:r>
              <a:rPr lang="en-US" sz="2000" dirty="0"/>
              <a:t>            </a:t>
            </a:r>
            <a:r>
              <a:rPr lang="en-US" sz="2000" b="1" dirty="0">
                <a:solidFill>
                  <a:srgbClr val="000080"/>
                </a:solidFill>
              </a:rPr>
              <a:t>int </a:t>
            </a:r>
            <a:r>
              <a:rPr lang="en-US" sz="2000" dirty="0"/>
              <a:t>current = </a:t>
            </a:r>
            <a:r>
              <a:rPr lang="en-US" sz="2000" dirty="0" err="1"/>
              <a:t>intent.getExtras</a:t>
            </a:r>
            <a:r>
              <a:rPr lang="en-US" sz="2000" dirty="0"/>
              <a:t>().</a:t>
            </a:r>
            <a:r>
              <a:rPr lang="en-US" sz="2000" dirty="0" err="1"/>
              <a:t>getInt</a:t>
            </a:r>
            <a:r>
              <a:rPr lang="en-US" sz="2000" dirty="0"/>
              <a:t>(</a:t>
            </a:r>
            <a:r>
              <a:rPr lang="en-US" sz="2000" b="1" dirty="0">
                <a:solidFill>
                  <a:srgbClr val="008000"/>
                </a:solidFill>
              </a:rPr>
              <a:t>"level"</a:t>
            </a:r>
            <a:r>
              <a:rPr lang="en-US" sz="2000" dirty="0"/>
              <a:t>);</a:t>
            </a:r>
            <a:br>
              <a:rPr lang="en-US" sz="2000" dirty="0"/>
            </a:br>
            <a:r>
              <a:rPr lang="en-US" sz="2000" dirty="0"/>
              <a:t>            </a:t>
            </a:r>
            <a:r>
              <a:rPr lang="en-US" sz="2000" b="1" dirty="0">
                <a:solidFill>
                  <a:srgbClr val="000080"/>
                </a:solidFill>
              </a:rPr>
              <a:t>int </a:t>
            </a:r>
            <a:r>
              <a:rPr lang="en-US" sz="2000" dirty="0"/>
              <a:t>max = </a:t>
            </a:r>
            <a:r>
              <a:rPr lang="en-US" sz="2000" dirty="0" err="1"/>
              <a:t>intent.getExtras</a:t>
            </a:r>
            <a:r>
              <a:rPr lang="en-US" sz="2000" dirty="0"/>
              <a:t>().</a:t>
            </a:r>
            <a:r>
              <a:rPr lang="en-US" sz="2000" dirty="0" err="1"/>
              <a:t>getInt</a:t>
            </a:r>
            <a:r>
              <a:rPr lang="en-US" sz="2000" dirty="0"/>
              <a:t>(</a:t>
            </a:r>
            <a:r>
              <a:rPr lang="en-US" sz="2000" b="1" dirty="0">
                <a:solidFill>
                  <a:srgbClr val="008000"/>
                </a:solidFill>
              </a:rPr>
              <a:t>"scale"</a:t>
            </a:r>
            <a:r>
              <a:rPr lang="en-US" sz="2000" dirty="0"/>
              <a:t>);</a:t>
            </a:r>
            <a:br>
              <a:rPr lang="en-US" sz="2000" dirty="0"/>
            </a:br>
            <a:r>
              <a:rPr lang="en-US" sz="2000" dirty="0"/>
              <a:t>            </a:t>
            </a:r>
            <a:r>
              <a:rPr lang="en-US" sz="2000" b="1" dirty="0">
                <a:solidFill>
                  <a:srgbClr val="000080"/>
                </a:solidFill>
              </a:rPr>
              <a:t>int </a:t>
            </a:r>
            <a:r>
              <a:rPr lang="en-US" sz="2000" dirty="0"/>
              <a:t>value = current * </a:t>
            </a:r>
            <a:r>
              <a:rPr lang="en-US" sz="2000" dirty="0">
                <a:solidFill>
                  <a:srgbClr val="0000FF"/>
                </a:solidFill>
              </a:rPr>
              <a:t>100 </a:t>
            </a:r>
            <a:r>
              <a:rPr lang="en-US" sz="2000" dirty="0"/>
              <a:t>/ max;</a:t>
            </a:r>
            <a:br>
              <a:rPr lang="en-US" sz="2000" dirty="0"/>
            </a:br>
            <a:r>
              <a:rPr lang="en-US" sz="2000" dirty="0"/>
              <a:t>            </a:t>
            </a:r>
            <a:r>
              <a:rPr lang="en-US" sz="2000" dirty="0" err="1">
                <a:solidFill>
                  <a:srgbClr val="660E7A"/>
                </a:solidFill>
              </a:rPr>
              <a:t>batteryLvl</a:t>
            </a:r>
            <a:r>
              <a:rPr lang="en-US" sz="2000" dirty="0" err="1"/>
              <a:t>.setText</a:t>
            </a:r>
            <a:r>
              <a:rPr lang="en-US" sz="2000" dirty="0"/>
              <a:t>(</a:t>
            </a:r>
            <a:r>
              <a:rPr lang="en-US" sz="2000" b="1" dirty="0">
                <a:solidFill>
                  <a:srgbClr val="008000"/>
                </a:solidFill>
              </a:rPr>
              <a:t>"Battery Level is: " </a:t>
            </a:r>
            <a:r>
              <a:rPr lang="en-US" sz="2000" dirty="0"/>
              <a:t>+ value + </a:t>
            </a:r>
            <a:r>
              <a:rPr lang="en-US" sz="2000" b="1" dirty="0">
                <a:solidFill>
                  <a:srgbClr val="008000"/>
                </a:solidFill>
              </a:rPr>
              <a:t>"%"</a:t>
            </a:r>
            <a:r>
              <a:rPr lang="en-US" sz="2000" dirty="0"/>
              <a:t>);</a:t>
            </a:r>
            <a:br>
              <a:rPr lang="en-US" sz="2000" dirty="0"/>
            </a:br>
            <a:r>
              <a:rPr lang="en-US" sz="2000" dirty="0"/>
              <a:t>        }</a:t>
            </a:r>
            <a:br>
              <a:rPr lang="en-US" sz="2000" dirty="0"/>
            </a:br>
            <a:r>
              <a:rPr lang="en-US" sz="2000" dirty="0"/>
              <a:t>    }</a:t>
            </a:r>
            <a:br>
              <a:rPr lang="en-US" sz="2000" dirty="0"/>
            </a:br>
            <a:r>
              <a:rPr lang="en-US" sz="2000" dirty="0"/>
              <a:t>};</a:t>
            </a:r>
            <a:endParaRPr lang="en-GB" sz="20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A1AED6-5599-2DE0-810E-6635A6E0C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957B4-1411-77ED-37EA-BAA39380C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49</a:t>
            </a:fld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Intent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An intent is an abstract description of an operation to be performed.</a:t>
            </a:r>
            <a:endParaRPr lang="en-GB" dirty="0"/>
          </a:p>
          <a:p>
            <a:pPr lvl="1"/>
            <a:r>
              <a:rPr lang="en-GB" dirty="0"/>
              <a:t>Used to </a:t>
            </a:r>
            <a:r>
              <a:rPr lang="en-GB" u="sng" dirty="0"/>
              <a:t>facilitate communications between app components</a:t>
            </a:r>
          </a:p>
          <a:p>
            <a:pPr lvl="2"/>
            <a:endParaRPr lang="en-GB" dirty="0"/>
          </a:p>
          <a:p>
            <a:r>
              <a:rPr lang="en-GB" dirty="0"/>
              <a:t>Starting an activity: </a:t>
            </a:r>
            <a:br>
              <a:rPr lang="en-GB" dirty="0"/>
            </a:br>
            <a:r>
              <a:rPr lang="en-GB" dirty="0"/>
              <a:t>	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startActivity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(Intent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intent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GB" dirty="0"/>
              <a:t>Starting a service</a:t>
            </a:r>
            <a:br>
              <a:rPr lang="en-GB" dirty="0"/>
            </a:br>
            <a:r>
              <a:rPr lang="en-GB" dirty="0"/>
              <a:t>	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startService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(Intent service, …)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bindService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(Intent service, …)</a:t>
            </a:r>
          </a:p>
          <a:p>
            <a:r>
              <a:rPr lang="en-GB" dirty="0"/>
              <a:t>Broadcasting</a:t>
            </a:r>
            <a:br>
              <a:rPr lang="en-GB" dirty="0"/>
            </a:br>
            <a:r>
              <a:rPr lang="en-GB" dirty="0"/>
              <a:t>	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sendBroadcast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(Intent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intent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31941-796F-4762-9BDF-2E3DF1492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7AA71B-165A-83E6-5BD9-839A8AA7E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4: Button Event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Still inside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onCreate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Rectangle 3"/>
          <p:cNvSpPr/>
          <p:nvPr/>
        </p:nvSpPr>
        <p:spPr>
          <a:xfrm>
            <a:off x="628650" y="1867648"/>
            <a:ext cx="7886699" cy="4247317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monitorBtn.setOnCheckedChangeListener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CompoundButton.OnCheckedChangeListener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  <a:br>
              <a:rPr lang="en-US" dirty="0">
                <a:solidFill>
                  <a:srgbClr val="8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8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onCheckedChanged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CompoundButton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buttonView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	 </a:t>
            </a:r>
            <a:r>
              <a:rPr lang="en-US" b="1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isChecked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isChecked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IntentFilter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filter = </a:t>
            </a: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new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IntentFilter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Intent.</a:t>
            </a:r>
            <a:r>
              <a:rPr lang="en-US" b="1" i="1" dirty="0" err="1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ACTION_BATTERY_CHANGED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registerReceiver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receiver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filter);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} </a:t>
            </a:r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unregisterReceiver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receiver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batteryLvl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.setText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"Back to </a:t>
            </a:r>
            <a:r>
              <a:rPr lang="en-US" b="1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Zzz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4A30FB-3278-BABE-D4F9-322A6288C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EB12D-D90C-0DDE-756F-F5D364C04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50</a:t>
            </a:fld>
            <a:endParaRPr lang="zh-CN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Running and Testing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533" y="1555907"/>
            <a:ext cx="526038" cy="43980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66565" y="5492267"/>
            <a:ext cx="4278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Change battery level here in AVD</a:t>
            </a:r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>
            <a:off x="1969571" y="5723100"/>
            <a:ext cx="5969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700" y="3025651"/>
            <a:ext cx="4546600" cy="19939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2413" y="2001893"/>
            <a:ext cx="2095500" cy="1574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BC8DA3-EA13-E9AD-3EE2-4E2AE623B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55F4A9-796E-FA3A-05F1-A07DA868F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51</a:t>
            </a:fld>
            <a:endParaRPr lang="zh-CN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Manifest-declared Receivers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+mn-ea"/>
              </a:rPr>
              <a:t>Starting from Android 8.0 (API level 26), the system imposes additional restrictions on manifest-declared receivers.</a:t>
            </a:r>
          </a:p>
          <a:p>
            <a:pPr lvl="2"/>
            <a:endParaRPr lang="en-US" dirty="0"/>
          </a:p>
          <a:p>
            <a:r>
              <a:rPr lang="en-US" dirty="0">
                <a:sym typeface="+mn-ea"/>
              </a:rPr>
              <a:t>If your app targets Android 8.0 or higher, you cannot use the manifest to declare a receiver for most implicit broadcasts (broadcasts that don't target your app specifically).</a:t>
            </a:r>
          </a:p>
          <a:p>
            <a:pPr lvl="1"/>
            <a:r>
              <a:rPr lang="en-US" dirty="0">
                <a:hlinkClick r:id="rId2"/>
              </a:rPr>
              <a:t>https://developer.android.google.cn/guide/components/broadcasts?hl=en#context-registered-recievers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2D6D9-3277-6FDD-CFAA-2C29A8BC7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46800-D6CA-E18E-1662-D8929DB32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52</a:t>
            </a:fld>
            <a:endParaRPr lang="zh-CN" alt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Sending Broadcasts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Context</a:t>
            </a:r>
            <a:r>
              <a:rPr lang="en-GB" dirty="0"/>
              <a:t> class provide two methods: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What is the difference? Find it out by yourself</a:t>
            </a:r>
          </a:p>
          <a:p>
            <a:pPr lvl="1"/>
            <a:r>
              <a:rPr lang="en-GB" dirty="0">
                <a:hlinkClick r:id="rId3"/>
              </a:rPr>
              <a:t>https://developer.android.google.cn/guide/components/broadcasts?hl=en</a:t>
            </a:r>
            <a:endParaRPr lang="en-GB" dirty="0"/>
          </a:p>
          <a:p>
            <a:pPr lvl="1"/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36" y="2053325"/>
            <a:ext cx="5448300" cy="571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736" y="2945328"/>
            <a:ext cx="6273800" cy="609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6661835" y="2415745"/>
            <a:ext cx="1642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Optional Param</a:t>
            </a:r>
          </a:p>
        </p:txBody>
      </p:sp>
      <p:cxnSp>
        <p:nvCxnSpPr>
          <p:cNvPr id="8" name="Straight Arrow Connector 7"/>
          <p:cNvCxnSpPr>
            <a:stCxn id="2" idx="1"/>
          </p:cNvCxnSpPr>
          <p:nvPr/>
        </p:nvCxnSpPr>
        <p:spPr>
          <a:xfrm flipH="1" flipV="1">
            <a:off x="5496413" y="2493563"/>
            <a:ext cx="1165422" cy="106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2" idx="1"/>
          </p:cNvCxnSpPr>
          <p:nvPr/>
        </p:nvCxnSpPr>
        <p:spPr>
          <a:xfrm flipH="1">
            <a:off x="5496411" y="2600411"/>
            <a:ext cx="1165424" cy="750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1CECE6-0808-5F88-B6AE-BA5AAD246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A807DB0-CC91-7312-EEF8-BC8BD6B8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53</a:t>
            </a:fld>
            <a:endParaRPr lang="zh-CN" alt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4022F7F-F372-C0A0-C5B9-A08BE7A4E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Extended Reading: Context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151E127-B811-FBD6-9686-7BC438A249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getSystemService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88EB4A-FF63-AB57-B35B-205011301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121A317-287C-C127-DA31-B11EB8CC7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54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48720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Context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1872"/>
            <a:ext cx="7886700" cy="4915091"/>
          </a:xfrm>
        </p:spPr>
        <p:txBody>
          <a:bodyPr>
            <a:normAutofit/>
          </a:bodyPr>
          <a:lstStyle/>
          <a:p>
            <a:r>
              <a:rPr lang="en-US" dirty="0"/>
              <a:t>Interface to global information about an application environment. </a:t>
            </a:r>
          </a:p>
          <a:p>
            <a:r>
              <a:rPr lang="en-US" dirty="0"/>
              <a:t>It allows access to application-specific resources and classes</a:t>
            </a:r>
          </a:p>
          <a:p>
            <a:pPr lvl="1"/>
            <a:r>
              <a:rPr lang="en-GB" altLang="zh-CN" dirty="0"/>
              <a:t>Whether sensors, GPS unit are available on your device.</a:t>
            </a:r>
          </a:p>
          <a:p>
            <a:pPr lvl="2"/>
            <a:endParaRPr lang="en-GB" altLang="zh-CN" dirty="0"/>
          </a:p>
          <a:p>
            <a:pPr lvl="2"/>
            <a:endParaRPr lang="en-GB" altLang="zh-CN" dirty="0"/>
          </a:p>
          <a:p>
            <a:pPr lvl="2"/>
            <a:endParaRPr lang="en-GB" altLang="zh-CN" dirty="0"/>
          </a:p>
          <a:p>
            <a:pPr lvl="1"/>
            <a:r>
              <a:rPr lang="en-GB" altLang="zh-CN" dirty="0"/>
              <a:t>Whether certain permissions are granted to app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1"/>
            <a:endParaRPr lang="en-US" dirty="0"/>
          </a:p>
          <a:p>
            <a:r>
              <a:rPr lang="en-US" dirty="0"/>
              <a:t>as well as up-calls for application-level operations such as launching activities, broadcasting and receiving intents, etc.</a:t>
            </a:r>
          </a:p>
          <a:p>
            <a:pPr lvl="1"/>
            <a:endParaRPr 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E36B0A6-94D5-EFD2-7D74-52F50FE3A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977" y="3974069"/>
            <a:ext cx="6286823" cy="6667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B470D71-0A63-4611-2D4F-25E292426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977" y="2813018"/>
            <a:ext cx="5340624" cy="6159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0C3F2ED-E136-D875-017A-539943937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3977" y="5596128"/>
            <a:ext cx="5791498" cy="6350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08B226-6E7C-65EF-1B3B-94949777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379149-AB14-0D54-36FB-33F1109AA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55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30576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235010-021D-5848-A27D-991E114E3F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9883" y="1497721"/>
            <a:ext cx="4343973" cy="1460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489DEE-8695-EB49-8AC6-959ED0D85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644" y="667966"/>
            <a:ext cx="4522937" cy="52238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7FF17F-971B-A44D-9758-C21F7E18FC2C}"/>
              </a:ext>
            </a:extLst>
          </p:cNvPr>
          <p:cNvSpPr txBox="1"/>
          <p:nvPr/>
        </p:nvSpPr>
        <p:spPr>
          <a:xfrm>
            <a:off x="371764" y="3899779"/>
            <a:ext cx="2549236" cy="1384995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/>
              <a:t>Available in the official android API document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081D83-ACD4-0769-A24D-EC73C82E8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3EAB27-4CEA-3EB3-364D-58E17D3CB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43047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Lab Tasks: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Read the code of </a:t>
            </a:r>
            <a:r>
              <a:rPr lang="en-GB" dirty="0" err="1"/>
              <a:t>MusicPlayerDemo</a:t>
            </a:r>
            <a:r>
              <a:rPr lang="en-GB" dirty="0"/>
              <a:t> and read about foreground service.</a:t>
            </a:r>
          </a:p>
          <a:p>
            <a:endParaRPr lang="en-GB" dirty="0"/>
          </a:p>
          <a:p>
            <a:r>
              <a:rPr lang="en-GB" dirty="0"/>
              <a:t>Extend the </a:t>
            </a:r>
            <a:r>
              <a:rPr lang="en-GB" dirty="0" err="1"/>
              <a:t>MusicPlayService</a:t>
            </a:r>
            <a:r>
              <a:rPr lang="en-GB" dirty="0"/>
              <a:t> to be a foreground service.</a:t>
            </a:r>
          </a:p>
          <a:p>
            <a:endParaRPr lang="en-GB" dirty="0"/>
          </a:p>
          <a:p>
            <a:r>
              <a:rPr lang="en-GB" dirty="0"/>
              <a:t>Extend the </a:t>
            </a:r>
            <a:r>
              <a:rPr lang="en-GB" dirty="0" err="1"/>
              <a:t>MusicPlayService</a:t>
            </a:r>
            <a:r>
              <a:rPr lang="en-GB" dirty="0"/>
              <a:t> so that it can play a whole album (or </a:t>
            </a:r>
            <a:r>
              <a:rPr lang="en-GB"/>
              <a:t>a playlist).</a:t>
            </a:r>
            <a:endParaRPr lang="en-GB" dirty="0"/>
          </a:p>
          <a:p>
            <a:pPr lvl="1"/>
            <a:r>
              <a:rPr lang="en-GB" dirty="0"/>
              <a:t>Add extra classes when necessary.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545130-B91A-DF21-7E72-252C2AFFE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73C1F-459A-C6C0-927A-E4ED34E2E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57</a:t>
            </a:fld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Intents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Explicit intents:</a:t>
            </a:r>
          </a:p>
          <a:p>
            <a:pPr lvl="1"/>
            <a:r>
              <a:rPr lang="en-US" altLang="zh-CN" sz="2000" dirty="0"/>
              <a:t>“Specify which application will satisfy the intent, by supplying either the target app's package name or a fully-qualified component class name.”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Implicit intents:</a:t>
            </a:r>
          </a:p>
          <a:p>
            <a:pPr lvl="1"/>
            <a:r>
              <a:rPr lang="en-US" dirty="0"/>
              <a:t>Declare a general action to perform.</a:t>
            </a:r>
          </a:p>
          <a:p>
            <a:pPr lvl="1"/>
            <a:r>
              <a:rPr lang="en-US" dirty="0"/>
              <a:t>Android system finds the appropriate component by matching this implicit intent to </a:t>
            </a:r>
            <a:r>
              <a:rPr lang="en-US" b="1" dirty="0">
                <a:solidFill>
                  <a:srgbClr val="FF0000"/>
                </a:solidFill>
              </a:rPr>
              <a:t>intent filters</a:t>
            </a:r>
            <a:r>
              <a:rPr lang="en-US" dirty="0"/>
              <a:t>.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EEC3A23C-7BDD-A8A0-0FA1-5D2D4AFBCF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6211" y="3742520"/>
            <a:ext cx="7505700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Intent launchIntent = getPackageManager().getLaunchIntentForPackage(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"com.example.abc"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startActivity(launchIntent);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1D819341-BAA6-9BB8-63C3-EE1BF93E8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3361" y="2631519"/>
            <a:ext cx="6917278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Intent intent =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new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Intent(Activity1.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this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, Activity2.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class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);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9996B80-59AC-44A6-EE3D-6506D068E9B1}"/>
              </a:ext>
            </a:extLst>
          </p:cNvPr>
          <p:cNvGrpSpPr/>
          <p:nvPr/>
        </p:nvGrpSpPr>
        <p:grpSpPr>
          <a:xfrm>
            <a:off x="3689351" y="2895245"/>
            <a:ext cx="4637314" cy="922104"/>
            <a:chOff x="2927351" y="2797313"/>
            <a:chExt cx="4637314" cy="922104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FD43A2E-266F-8BA9-89A5-7FEC4BFEEC2D}"/>
                </a:ext>
              </a:extLst>
            </p:cNvPr>
            <p:cNvSpPr txBox="1"/>
            <p:nvPr/>
          </p:nvSpPr>
          <p:spPr>
            <a:xfrm>
              <a:off x="2927351" y="3073086"/>
              <a:ext cx="4637314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hlinkClick r:id="rId3"/>
                </a:rPr>
                <a:t>https://stackoverflow.com/questions/14658469/android-intent-context-confusing</a:t>
              </a:r>
              <a:endParaRPr lang="en-US" dirty="0"/>
            </a:p>
          </p:txBody>
        </p:sp>
        <p:sp>
          <p:nvSpPr>
            <p:cNvPr id="7" name="箭头: 下 6">
              <a:extLst>
                <a:ext uri="{FF2B5EF4-FFF2-40B4-BE49-F238E27FC236}">
                  <a16:creationId xmlns:a16="http://schemas.microsoft.com/office/drawing/2014/main" id="{3C19A7A4-7F89-70CF-DD26-0DA05B7FC991}"/>
                </a:ext>
              </a:extLst>
            </p:cNvPr>
            <p:cNvSpPr/>
            <p:nvPr/>
          </p:nvSpPr>
          <p:spPr>
            <a:xfrm rot="10800000">
              <a:off x="4462235" y="2797313"/>
              <a:ext cx="137885" cy="27577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E53B-A3A8-E0D5-0542-3B28EEB1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6C5087-569A-0281-1899-B04F894FB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Properties of an Intent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To support implicit and explicit intents, 6 properties are defined.</a:t>
            </a:r>
          </a:p>
          <a:p>
            <a:pPr lvl="2"/>
            <a:endParaRPr lang="en-GB" dirty="0"/>
          </a:p>
          <a:p>
            <a:r>
              <a:rPr lang="en-GB" dirty="0"/>
              <a:t>Used by implicit intents:</a:t>
            </a:r>
          </a:p>
          <a:p>
            <a:pPr lvl="1"/>
            <a:r>
              <a:rPr lang="en-GB" dirty="0"/>
              <a:t>Action</a:t>
            </a:r>
          </a:p>
          <a:p>
            <a:pPr lvl="1"/>
            <a:r>
              <a:rPr lang="en-GB" dirty="0"/>
              <a:t>Data</a:t>
            </a:r>
          </a:p>
          <a:p>
            <a:pPr lvl="1"/>
            <a:r>
              <a:rPr lang="en-GB" dirty="0"/>
              <a:t>Category</a:t>
            </a:r>
          </a:p>
          <a:p>
            <a:pPr lvl="1"/>
            <a:r>
              <a:rPr lang="en-GB" dirty="0"/>
              <a:t>Type</a:t>
            </a:r>
          </a:p>
          <a:p>
            <a:pPr lvl="2"/>
            <a:endParaRPr lang="en-GB" dirty="0"/>
          </a:p>
          <a:p>
            <a:r>
              <a:rPr lang="en-GB" dirty="0"/>
              <a:t>Used by explicit intents</a:t>
            </a:r>
          </a:p>
          <a:p>
            <a:pPr lvl="1"/>
            <a:r>
              <a:rPr lang="en-GB" dirty="0"/>
              <a:t>Component</a:t>
            </a:r>
          </a:p>
          <a:p>
            <a:pPr lvl="2"/>
            <a:endParaRPr lang="en-GB" dirty="0"/>
          </a:p>
          <a:p>
            <a:r>
              <a:rPr lang="en-GB" dirty="0"/>
              <a:t>For passing data</a:t>
            </a:r>
          </a:p>
          <a:p>
            <a:pPr lvl="1"/>
            <a:r>
              <a:rPr lang="en-GB" dirty="0"/>
              <a:t>Extras (Bundle)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CD1BD-5BBF-5FEA-333B-CED8F1F17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112BDE-CE49-5D43-AFAF-B1ECBFA4D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Intent: Action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Action</a:t>
            </a:r>
            <a:r>
              <a:rPr lang="en-US" dirty="0"/>
              <a:t> in an Intent is simply a string.</a:t>
            </a:r>
          </a:p>
          <a:p>
            <a:pPr lvl="3"/>
            <a:endParaRPr lang="en-US" dirty="0"/>
          </a:p>
          <a:p>
            <a:r>
              <a:rPr lang="en-US" dirty="0"/>
              <a:t>You can set the </a:t>
            </a:r>
            <a:r>
              <a:rPr lang="en-US" b="1" dirty="0"/>
              <a:t>action</a:t>
            </a:r>
            <a:r>
              <a:rPr lang="en-US" dirty="0"/>
              <a:t> of an intent using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intent.setAction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(String)</a:t>
            </a:r>
          </a:p>
          <a:p>
            <a:pPr lvl="1"/>
            <a:r>
              <a:rPr lang="en-US" dirty="0"/>
              <a:t>Intent constructors also allow you to set actions.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Android has its own set of standard </a:t>
            </a:r>
            <a:r>
              <a:rPr lang="en-US" b="1" dirty="0"/>
              <a:t>action</a:t>
            </a:r>
            <a:r>
              <a:rPr lang="en-US" dirty="0"/>
              <a:t>s defined inside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Intent</a:t>
            </a:r>
            <a:r>
              <a:rPr lang="en-US" dirty="0"/>
              <a:t> class.</a:t>
            </a:r>
          </a:p>
          <a:p>
            <a:pPr lvl="1"/>
            <a:r>
              <a:rPr lang="en-US" dirty="0"/>
              <a:t>ACTION_MAIN, ACTION_VIEW …</a:t>
            </a:r>
          </a:p>
          <a:p>
            <a:pPr lvl="1"/>
            <a:r>
              <a:rPr lang="en-US" dirty="0"/>
              <a:t>Check the API document for intent.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404" y="3105150"/>
            <a:ext cx="4889774" cy="14287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F1C218-EE40-70DF-8BF0-C75CB096A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54ABD-63B9-06D2-54AB-6C37ACBC3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Intent: Data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Data is a </a:t>
            </a:r>
            <a:r>
              <a:rPr lang="en-US" sz="2400" b="1" dirty="0"/>
              <a:t>uniform resource identifier (URI)</a:t>
            </a:r>
            <a:r>
              <a:rPr lang="en-US" sz="2400" dirty="0"/>
              <a:t>. URI is a formatted piece of text that is an immutable one-to-one mapping to a resource or data.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&lt;scheme&gt;://&lt;host&gt;:&lt;port&gt;/&lt;path&gt;</a:t>
            </a:r>
          </a:p>
          <a:p>
            <a:pPr lvl="1"/>
            <a:r>
              <a:rPr lang="en-US" sz="2000" dirty="0"/>
              <a:t>For example, the URI of a contact with identifier 1 is</a:t>
            </a:r>
            <a:br>
              <a:rPr lang="en-US" sz="2000" dirty="0"/>
            </a:b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content://contacts/1</a:t>
            </a:r>
          </a:p>
          <a:p>
            <a:pPr lvl="1"/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ftp://ftp.is.co.za/rfc/rfc1808.txt</a:t>
            </a:r>
          </a:p>
          <a:p>
            <a:pPr lvl="1"/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mailto:someone@example.com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400" dirty="0"/>
              <a:t>It makes more sense if you combine </a:t>
            </a:r>
            <a:r>
              <a:rPr lang="en-US" sz="2400" b="1" dirty="0"/>
              <a:t>data</a:t>
            </a:r>
            <a:r>
              <a:rPr lang="en-US" sz="2400" dirty="0"/>
              <a:t> and </a:t>
            </a:r>
            <a:r>
              <a:rPr lang="en-US" sz="2400" b="1" dirty="0"/>
              <a:t>action</a:t>
            </a:r>
            <a:r>
              <a:rPr lang="en-US" sz="2400" dirty="0"/>
              <a:t> together: </a:t>
            </a:r>
          </a:p>
          <a:p>
            <a:pPr marL="0" indent="0" algn="ctr"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ACTION_VIEW</a:t>
            </a:r>
            <a:r>
              <a:rPr lang="en-US" sz="2000" dirty="0"/>
              <a:t>         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content://contacts/people/1</a:t>
            </a:r>
          </a:p>
          <a:p>
            <a:r>
              <a:rPr lang="en-US" sz="2400" dirty="0"/>
              <a:t>This asks android to display information about the person whose identifier is "1".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03A7C-F3F0-E0DF-02D0-2E3B566C6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Intent and Android Components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5F48A9-F7DA-10E2-4B5F-389A8264A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9614</TotalTime>
  <Words>4691</Words>
  <Application>Microsoft Macintosh PowerPoint</Application>
  <PresentationFormat>On-screen Show (4:3)</PresentationFormat>
  <Paragraphs>626</Paragraphs>
  <Slides>57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等线</vt:lpstr>
      <vt:lpstr>Arial</vt:lpstr>
      <vt:lpstr>Calibri</vt:lpstr>
      <vt:lpstr>Cambria</vt:lpstr>
      <vt:lpstr>Consolas</vt:lpstr>
      <vt:lpstr>Courier New</vt:lpstr>
      <vt:lpstr>Office 主题​​</vt:lpstr>
      <vt:lpstr>Intent and Android Components</vt:lpstr>
      <vt:lpstr>Contents</vt:lpstr>
      <vt:lpstr>Android App Components</vt:lpstr>
      <vt:lpstr>Intent</vt:lpstr>
      <vt:lpstr>Intent</vt:lpstr>
      <vt:lpstr>Types of Intents</vt:lpstr>
      <vt:lpstr>Properties of an Intent</vt:lpstr>
      <vt:lpstr>Intent: Action</vt:lpstr>
      <vt:lpstr>Intent: Data</vt:lpstr>
      <vt:lpstr>Intent: Data</vt:lpstr>
      <vt:lpstr>Intent: Type</vt:lpstr>
      <vt:lpstr>Intent: Type</vt:lpstr>
      <vt:lpstr>Intent: Category</vt:lpstr>
      <vt:lpstr>Intent: Component</vt:lpstr>
      <vt:lpstr>Intent: Extras</vt:lpstr>
      <vt:lpstr>Intent Resolution</vt:lpstr>
      <vt:lpstr>Implicit Intent &amp; Intent Filters</vt:lpstr>
      <vt:lpstr>Intent Resolution</vt:lpstr>
      <vt:lpstr>Intent Resolution</vt:lpstr>
      <vt:lpstr>Action &amp; Category</vt:lpstr>
      <vt:lpstr>The “Default” Category</vt:lpstr>
      <vt:lpstr>Data &amp; Data Test</vt:lpstr>
      <vt:lpstr>Intent Examples</vt:lpstr>
      <vt:lpstr>Intent Example: Customized Filters</vt:lpstr>
      <vt:lpstr>Intent Example: Get Images</vt:lpstr>
      <vt:lpstr>Service</vt:lpstr>
      <vt:lpstr>The Service Component</vt:lpstr>
      <vt:lpstr>Types of Services</vt:lpstr>
      <vt:lpstr>Creating a Service</vt:lpstr>
      <vt:lpstr>PowerPoint Presentation</vt:lpstr>
      <vt:lpstr>Starting a Service</vt:lpstr>
      <vt:lpstr>Service: Call-backs</vt:lpstr>
      <vt:lpstr>Service Example: MusicPlayerDemo</vt:lpstr>
      <vt:lpstr>App Basic Settings</vt:lpstr>
      <vt:lpstr>① Implementing InitService</vt:lpstr>
      <vt:lpstr>Stopping a “Started” Service</vt:lpstr>
      <vt:lpstr>Service VS Thread</vt:lpstr>
      <vt:lpstr>② Implementing MediaPlayService</vt:lpstr>
      <vt:lpstr>Bound Service</vt:lpstr>
      <vt:lpstr>PowerPoint Presentation</vt:lpstr>
      <vt:lpstr>Service and Binder</vt:lpstr>
      <vt:lpstr>Service and Binder</vt:lpstr>
      <vt:lpstr>Client and ServiceConnection</vt:lpstr>
      <vt:lpstr>SeekBar Progress Control</vt:lpstr>
      <vt:lpstr>Broadcasts</vt:lpstr>
      <vt:lpstr>Broadcasts</vt:lpstr>
      <vt:lpstr>Step 1: UI</vt:lpstr>
      <vt:lpstr>Step 2: Activity</vt:lpstr>
      <vt:lpstr>Step 3: BroadcastReceiver</vt:lpstr>
      <vt:lpstr>Step 4: Button Event</vt:lpstr>
      <vt:lpstr>Running and Testing</vt:lpstr>
      <vt:lpstr>Manifest-declared Receivers</vt:lpstr>
      <vt:lpstr>Sending Broadcasts</vt:lpstr>
      <vt:lpstr>Extended Reading: Context</vt:lpstr>
      <vt:lpstr>The Context Class</vt:lpstr>
      <vt:lpstr>PowerPoint Presentation</vt:lpstr>
      <vt:lpstr>Lab Tasks: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Intent and Android Components</dc:title>
  <dc:subject/>
  <dc:creator>jianjian</dc:creator>
  <cp:keywords/>
  <dc:description/>
  <cp:lastModifiedBy>Kitfox Chen</cp:lastModifiedBy>
  <cp:revision>947</cp:revision>
  <dcterms:created xsi:type="dcterms:W3CDTF">2021-02-15T06:35:27Z</dcterms:created>
  <dcterms:modified xsi:type="dcterms:W3CDTF">2023-10-06T16:43:48Z</dcterms:modified>
  <cp:category/>
</cp:coreProperties>
</file>